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7" r:id="rId3"/>
    <p:sldId id="258" r:id="rId4"/>
    <p:sldId id="259" r:id="rId5"/>
    <p:sldId id="263" r:id="rId6"/>
    <p:sldId id="260" r:id="rId7"/>
    <p:sldId id="264" r:id="rId8"/>
    <p:sldId id="261"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51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CA3853-B6F7-D7FD-C03A-FDDE142CCE4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1FF29D0-BCCD-7FED-40E6-0D60ABDA1F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16C2944-F321-24C3-AE95-DD0976EAB132}"/>
              </a:ext>
            </a:extLst>
          </p:cNvPr>
          <p:cNvSpPr>
            <a:spLocks noGrp="1"/>
          </p:cNvSpPr>
          <p:nvPr>
            <p:ph type="dt" sz="half" idx="10"/>
          </p:nvPr>
        </p:nvSpPr>
        <p:spPr/>
        <p:txBody>
          <a:bodyPr/>
          <a:lstStyle/>
          <a:p>
            <a:fld id="{C0CF5E55-DD77-43B0-8F93-1212CB1D1A75}" type="datetimeFigureOut">
              <a:rPr kumimoji="1" lang="ja-JP" altLang="en-US" smtClean="0"/>
              <a:t>2023/2/22</a:t>
            </a:fld>
            <a:endParaRPr kumimoji="1" lang="ja-JP" altLang="en-US"/>
          </a:p>
        </p:txBody>
      </p:sp>
      <p:sp>
        <p:nvSpPr>
          <p:cNvPr id="5" name="フッター プレースホルダー 4">
            <a:extLst>
              <a:ext uri="{FF2B5EF4-FFF2-40B4-BE49-F238E27FC236}">
                <a16:creationId xmlns:a16="http://schemas.microsoft.com/office/drawing/2014/main" id="{6AFD4D9D-C95E-50F1-11AA-DE596B03407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2CE0050-E89C-EB2B-7F8E-3A17DD69FE74}"/>
              </a:ext>
            </a:extLst>
          </p:cNvPr>
          <p:cNvSpPr>
            <a:spLocks noGrp="1"/>
          </p:cNvSpPr>
          <p:nvPr>
            <p:ph type="sldNum" sz="quarter" idx="12"/>
          </p:nvPr>
        </p:nvSpPr>
        <p:spPr/>
        <p:txBody>
          <a:bodyPr/>
          <a:lstStyle/>
          <a:p>
            <a:fld id="{20291DC4-F4FC-44C9-B8A8-5A79F38E87B6}" type="slidenum">
              <a:rPr kumimoji="1" lang="ja-JP" altLang="en-US" smtClean="0"/>
              <a:t>‹#›</a:t>
            </a:fld>
            <a:endParaRPr kumimoji="1" lang="ja-JP" altLang="en-US"/>
          </a:p>
        </p:txBody>
      </p:sp>
    </p:spTree>
    <p:extLst>
      <p:ext uri="{BB962C8B-B14F-4D97-AF65-F5344CB8AC3E}">
        <p14:creationId xmlns:p14="http://schemas.microsoft.com/office/powerpoint/2010/main" val="1704409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E3E89D-C32D-BFF5-196A-359FAC901D0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1DEA9D3-3FEF-6CA8-7189-00A7C8B833F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1DC7B04-8FFB-F440-B86A-C18044877A19}"/>
              </a:ext>
            </a:extLst>
          </p:cNvPr>
          <p:cNvSpPr>
            <a:spLocks noGrp="1"/>
          </p:cNvSpPr>
          <p:nvPr>
            <p:ph type="dt" sz="half" idx="10"/>
          </p:nvPr>
        </p:nvSpPr>
        <p:spPr/>
        <p:txBody>
          <a:bodyPr/>
          <a:lstStyle/>
          <a:p>
            <a:fld id="{C0CF5E55-DD77-43B0-8F93-1212CB1D1A75}" type="datetimeFigureOut">
              <a:rPr kumimoji="1" lang="ja-JP" altLang="en-US" smtClean="0"/>
              <a:t>2023/2/22</a:t>
            </a:fld>
            <a:endParaRPr kumimoji="1" lang="ja-JP" altLang="en-US"/>
          </a:p>
        </p:txBody>
      </p:sp>
      <p:sp>
        <p:nvSpPr>
          <p:cNvPr id="5" name="フッター プレースホルダー 4">
            <a:extLst>
              <a:ext uri="{FF2B5EF4-FFF2-40B4-BE49-F238E27FC236}">
                <a16:creationId xmlns:a16="http://schemas.microsoft.com/office/drawing/2014/main" id="{82C8C548-83D0-8223-5592-996EF6C6AD9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983032-3693-EF25-C5E5-63BB7EE27963}"/>
              </a:ext>
            </a:extLst>
          </p:cNvPr>
          <p:cNvSpPr>
            <a:spLocks noGrp="1"/>
          </p:cNvSpPr>
          <p:nvPr>
            <p:ph type="sldNum" sz="quarter" idx="12"/>
          </p:nvPr>
        </p:nvSpPr>
        <p:spPr/>
        <p:txBody>
          <a:bodyPr/>
          <a:lstStyle/>
          <a:p>
            <a:fld id="{20291DC4-F4FC-44C9-B8A8-5A79F38E87B6}" type="slidenum">
              <a:rPr kumimoji="1" lang="ja-JP" altLang="en-US" smtClean="0"/>
              <a:t>‹#›</a:t>
            </a:fld>
            <a:endParaRPr kumimoji="1" lang="ja-JP" altLang="en-US"/>
          </a:p>
        </p:txBody>
      </p:sp>
    </p:spTree>
    <p:extLst>
      <p:ext uri="{BB962C8B-B14F-4D97-AF65-F5344CB8AC3E}">
        <p14:creationId xmlns:p14="http://schemas.microsoft.com/office/powerpoint/2010/main" val="3954498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F6DA3D7-AD35-71C6-2F24-BFD0CCAE434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4D611BD-06F7-9962-0CA0-F146D6D4230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02787F8-B366-EC26-9D84-9C99CB684E83}"/>
              </a:ext>
            </a:extLst>
          </p:cNvPr>
          <p:cNvSpPr>
            <a:spLocks noGrp="1"/>
          </p:cNvSpPr>
          <p:nvPr>
            <p:ph type="dt" sz="half" idx="10"/>
          </p:nvPr>
        </p:nvSpPr>
        <p:spPr/>
        <p:txBody>
          <a:bodyPr/>
          <a:lstStyle/>
          <a:p>
            <a:fld id="{C0CF5E55-DD77-43B0-8F93-1212CB1D1A75}" type="datetimeFigureOut">
              <a:rPr kumimoji="1" lang="ja-JP" altLang="en-US" smtClean="0"/>
              <a:t>2023/2/22</a:t>
            </a:fld>
            <a:endParaRPr kumimoji="1" lang="ja-JP" altLang="en-US"/>
          </a:p>
        </p:txBody>
      </p:sp>
      <p:sp>
        <p:nvSpPr>
          <p:cNvPr id="5" name="フッター プレースホルダー 4">
            <a:extLst>
              <a:ext uri="{FF2B5EF4-FFF2-40B4-BE49-F238E27FC236}">
                <a16:creationId xmlns:a16="http://schemas.microsoft.com/office/drawing/2014/main" id="{64A4611B-A29D-22D0-5C0B-C7B677030B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933C021-9056-5069-94E8-80358265CEE7}"/>
              </a:ext>
            </a:extLst>
          </p:cNvPr>
          <p:cNvSpPr>
            <a:spLocks noGrp="1"/>
          </p:cNvSpPr>
          <p:nvPr>
            <p:ph type="sldNum" sz="quarter" idx="12"/>
          </p:nvPr>
        </p:nvSpPr>
        <p:spPr/>
        <p:txBody>
          <a:bodyPr/>
          <a:lstStyle/>
          <a:p>
            <a:fld id="{20291DC4-F4FC-44C9-B8A8-5A79F38E87B6}" type="slidenum">
              <a:rPr kumimoji="1" lang="ja-JP" altLang="en-US" smtClean="0"/>
              <a:t>‹#›</a:t>
            </a:fld>
            <a:endParaRPr kumimoji="1" lang="ja-JP" altLang="en-US"/>
          </a:p>
        </p:txBody>
      </p:sp>
    </p:spTree>
    <p:extLst>
      <p:ext uri="{BB962C8B-B14F-4D97-AF65-F5344CB8AC3E}">
        <p14:creationId xmlns:p14="http://schemas.microsoft.com/office/powerpoint/2010/main" val="764978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7322AA-F42A-7F9B-BAC6-3957E7F8EFD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C733E17-EDDC-1361-A713-0255FEC9164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13D139A-FBDB-896A-218E-5EEFA717AAAE}"/>
              </a:ext>
            </a:extLst>
          </p:cNvPr>
          <p:cNvSpPr>
            <a:spLocks noGrp="1"/>
          </p:cNvSpPr>
          <p:nvPr>
            <p:ph type="dt" sz="half" idx="10"/>
          </p:nvPr>
        </p:nvSpPr>
        <p:spPr/>
        <p:txBody>
          <a:bodyPr/>
          <a:lstStyle/>
          <a:p>
            <a:fld id="{C0CF5E55-DD77-43B0-8F93-1212CB1D1A75}" type="datetimeFigureOut">
              <a:rPr kumimoji="1" lang="ja-JP" altLang="en-US" smtClean="0"/>
              <a:t>2023/2/22</a:t>
            </a:fld>
            <a:endParaRPr kumimoji="1" lang="ja-JP" altLang="en-US"/>
          </a:p>
        </p:txBody>
      </p:sp>
      <p:sp>
        <p:nvSpPr>
          <p:cNvPr id="5" name="フッター プレースホルダー 4">
            <a:extLst>
              <a:ext uri="{FF2B5EF4-FFF2-40B4-BE49-F238E27FC236}">
                <a16:creationId xmlns:a16="http://schemas.microsoft.com/office/drawing/2014/main" id="{FD7239AF-E960-097E-8928-758A56835BD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C78389C-63AA-2A06-2069-343362F8DAD1}"/>
              </a:ext>
            </a:extLst>
          </p:cNvPr>
          <p:cNvSpPr>
            <a:spLocks noGrp="1"/>
          </p:cNvSpPr>
          <p:nvPr>
            <p:ph type="sldNum" sz="quarter" idx="12"/>
          </p:nvPr>
        </p:nvSpPr>
        <p:spPr/>
        <p:txBody>
          <a:bodyPr/>
          <a:lstStyle/>
          <a:p>
            <a:fld id="{20291DC4-F4FC-44C9-B8A8-5A79F38E87B6}" type="slidenum">
              <a:rPr kumimoji="1" lang="ja-JP" altLang="en-US" smtClean="0"/>
              <a:t>‹#›</a:t>
            </a:fld>
            <a:endParaRPr kumimoji="1" lang="ja-JP" altLang="en-US"/>
          </a:p>
        </p:txBody>
      </p:sp>
    </p:spTree>
    <p:extLst>
      <p:ext uri="{BB962C8B-B14F-4D97-AF65-F5344CB8AC3E}">
        <p14:creationId xmlns:p14="http://schemas.microsoft.com/office/powerpoint/2010/main" val="1090016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FEF39E-BED9-2D28-2373-A9F93596630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03BC1B8-CC6A-2CD6-1066-09D3E1BD48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A53E703-7DA5-27F2-AF4A-F37D0B673111}"/>
              </a:ext>
            </a:extLst>
          </p:cNvPr>
          <p:cNvSpPr>
            <a:spLocks noGrp="1"/>
          </p:cNvSpPr>
          <p:nvPr>
            <p:ph type="dt" sz="half" idx="10"/>
          </p:nvPr>
        </p:nvSpPr>
        <p:spPr/>
        <p:txBody>
          <a:bodyPr/>
          <a:lstStyle/>
          <a:p>
            <a:fld id="{C0CF5E55-DD77-43B0-8F93-1212CB1D1A75}" type="datetimeFigureOut">
              <a:rPr kumimoji="1" lang="ja-JP" altLang="en-US" smtClean="0"/>
              <a:t>2023/2/22</a:t>
            </a:fld>
            <a:endParaRPr kumimoji="1" lang="ja-JP" altLang="en-US"/>
          </a:p>
        </p:txBody>
      </p:sp>
      <p:sp>
        <p:nvSpPr>
          <p:cNvPr id="5" name="フッター プレースホルダー 4">
            <a:extLst>
              <a:ext uri="{FF2B5EF4-FFF2-40B4-BE49-F238E27FC236}">
                <a16:creationId xmlns:a16="http://schemas.microsoft.com/office/drawing/2014/main" id="{6B3549AE-09C5-4737-450C-13EA4FB0BF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97DFCA4-6A3D-5998-8E41-E98EBB3E30F9}"/>
              </a:ext>
            </a:extLst>
          </p:cNvPr>
          <p:cNvSpPr>
            <a:spLocks noGrp="1"/>
          </p:cNvSpPr>
          <p:nvPr>
            <p:ph type="sldNum" sz="quarter" idx="12"/>
          </p:nvPr>
        </p:nvSpPr>
        <p:spPr/>
        <p:txBody>
          <a:bodyPr/>
          <a:lstStyle/>
          <a:p>
            <a:fld id="{20291DC4-F4FC-44C9-B8A8-5A79F38E87B6}" type="slidenum">
              <a:rPr kumimoji="1" lang="ja-JP" altLang="en-US" smtClean="0"/>
              <a:t>‹#›</a:t>
            </a:fld>
            <a:endParaRPr kumimoji="1" lang="ja-JP" altLang="en-US"/>
          </a:p>
        </p:txBody>
      </p:sp>
    </p:spTree>
    <p:extLst>
      <p:ext uri="{BB962C8B-B14F-4D97-AF65-F5344CB8AC3E}">
        <p14:creationId xmlns:p14="http://schemas.microsoft.com/office/powerpoint/2010/main" val="4240213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8C6237-39F9-D27F-794E-313483E3CEB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4373B64-F313-8378-5097-BD36C0AEC12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731E3EF-E313-7A22-1AF8-82E2FC013E1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91D66C9-5247-B924-4FC5-86BB313A6409}"/>
              </a:ext>
            </a:extLst>
          </p:cNvPr>
          <p:cNvSpPr>
            <a:spLocks noGrp="1"/>
          </p:cNvSpPr>
          <p:nvPr>
            <p:ph type="dt" sz="half" idx="10"/>
          </p:nvPr>
        </p:nvSpPr>
        <p:spPr/>
        <p:txBody>
          <a:bodyPr/>
          <a:lstStyle/>
          <a:p>
            <a:fld id="{C0CF5E55-DD77-43B0-8F93-1212CB1D1A75}" type="datetimeFigureOut">
              <a:rPr kumimoji="1" lang="ja-JP" altLang="en-US" smtClean="0"/>
              <a:t>2023/2/22</a:t>
            </a:fld>
            <a:endParaRPr kumimoji="1" lang="ja-JP" altLang="en-US"/>
          </a:p>
        </p:txBody>
      </p:sp>
      <p:sp>
        <p:nvSpPr>
          <p:cNvPr id="6" name="フッター プレースホルダー 5">
            <a:extLst>
              <a:ext uri="{FF2B5EF4-FFF2-40B4-BE49-F238E27FC236}">
                <a16:creationId xmlns:a16="http://schemas.microsoft.com/office/drawing/2014/main" id="{65D70E6E-ADA7-4F46-C7EF-BE0A5802E54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B5495AE-5337-2C84-3D59-B0FC76A7DE28}"/>
              </a:ext>
            </a:extLst>
          </p:cNvPr>
          <p:cNvSpPr>
            <a:spLocks noGrp="1"/>
          </p:cNvSpPr>
          <p:nvPr>
            <p:ph type="sldNum" sz="quarter" idx="12"/>
          </p:nvPr>
        </p:nvSpPr>
        <p:spPr/>
        <p:txBody>
          <a:bodyPr/>
          <a:lstStyle/>
          <a:p>
            <a:fld id="{20291DC4-F4FC-44C9-B8A8-5A79F38E87B6}" type="slidenum">
              <a:rPr kumimoji="1" lang="ja-JP" altLang="en-US" smtClean="0"/>
              <a:t>‹#›</a:t>
            </a:fld>
            <a:endParaRPr kumimoji="1" lang="ja-JP" altLang="en-US"/>
          </a:p>
        </p:txBody>
      </p:sp>
    </p:spTree>
    <p:extLst>
      <p:ext uri="{BB962C8B-B14F-4D97-AF65-F5344CB8AC3E}">
        <p14:creationId xmlns:p14="http://schemas.microsoft.com/office/powerpoint/2010/main" val="3250060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30EFE7-5920-FDB7-76DA-B0EC687D47D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4371C7-127B-96CA-CF39-6B953B65C0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C9A40F5-985D-F93C-3A55-7E35D18AFBF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B8F5200-1C5D-33AA-F259-D387E75B0B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3906E27-48A6-F6BD-EED4-8357C71C941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CAE63CF-4B1C-7A29-7A9C-C723B8FAC33E}"/>
              </a:ext>
            </a:extLst>
          </p:cNvPr>
          <p:cNvSpPr>
            <a:spLocks noGrp="1"/>
          </p:cNvSpPr>
          <p:nvPr>
            <p:ph type="dt" sz="half" idx="10"/>
          </p:nvPr>
        </p:nvSpPr>
        <p:spPr/>
        <p:txBody>
          <a:bodyPr/>
          <a:lstStyle/>
          <a:p>
            <a:fld id="{C0CF5E55-DD77-43B0-8F93-1212CB1D1A75}" type="datetimeFigureOut">
              <a:rPr kumimoji="1" lang="ja-JP" altLang="en-US" smtClean="0"/>
              <a:t>2023/2/22</a:t>
            </a:fld>
            <a:endParaRPr kumimoji="1" lang="ja-JP" altLang="en-US"/>
          </a:p>
        </p:txBody>
      </p:sp>
      <p:sp>
        <p:nvSpPr>
          <p:cNvPr id="8" name="フッター プレースホルダー 7">
            <a:extLst>
              <a:ext uri="{FF2B5EF4-FFF2-40B4-BE49-F238E27FC236}">
                <a16:creationId xmlns:a16="http://schemas.microsoft.com/office/drawing/2014/main" id="{2C09555C-C928-8418-90B5-3B5D02C876A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FDD3C4D-9490-26B6-A186-AB61A898EE54}"/>
              </a:ext>
            </a:extLst>
          </p:cNvPr>
          <p:cNvSpPr>
            <a:spLocks noGrp="1"/>
          </p:cNvSpPr>
          <p:nvPr>
            <p:ph type="sldNum" sz="quarter" idx="12"/>
          </p:nvPr>
        </p:nvSpPr>
        <p:spPr/>
        <p:txBody>
          <a:bodyPr/>
          <a:lstStyle/>
          <a:p>
            <a:fld id="{20291DC4-F4FC-44C9-B8A8-5A79F38E87B6}" type="slidenum">
              <a:rPr kumimoji="1" lang="ja-JP" altLang="en-US" smtClean="0"/>
              <a:t>‹#›</a:t>
            </a:fld>
            <a:endParaRPr kumimoji="1" lang="ja-JP" altLang="en-US"/>
          </a:p>
        </p:txBody>
      </p:sp>
    </p:spTree>
    <p:extLst>
      <p:ext uri="{BB962C8B-B14F-4D97-AF65-F5344CB8AC3E}">
        <p14:creationId xmlns:p14="http://schemas.microsoft.com/office/powerpoint/2010/main" val="41020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CA92ED-7A3A-1177-0B7E-A05890B95C8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7606A1E-AEC3-46D4-DFDC-0BD904BDFC55}"/>
              </a:ext>
            </a:extLst>
          </p:cNvPr>
          <p:cNvSpPr>
            <a:spLocks noGrp="1"/>
          </p:cNvSpPr>
          <p:nvPr>
            <p:ph type="dt" sz="half" idx="10"/>
          </p:nvPr>
        </p:nvSpPr>
        <p:spPr/>
        <p:txBody>
          <a:bodyPr/>
          <a:lstStyle/>
          <a:p>
            <a:fld id="{C0CF5E55-DD77-43B0-8F93-1212CB1D1A75}" type="datetimeFigureOut">
              <a:rPr kumimoji="1" lang="ja-JP" altLang="en-US" smtClean="0"/>
              <a:t>2023/2/22</a:t>
            </a:fld>
            <a:endParaRPr kumimoji="1" lang="ja-JP" altLang="en-US"/>
          </a:p>
        </p:txBody>
      </p:sp>
      <p:sp>
        <p:nvSpPr>
          <p:cNvPr id="4" name="フッター プレースホルダー 3">
            <a:extLst>
              <a:ext uri="{FF2B5EF4-FFF2-40B4-BE49-F238E27FC236}">
                <a16:creationId xmlns:a16="http://schemas.microsoft.com/office/drawing/2014/main" id="{16170214-39A1-0C60-5754-D0E978EDD29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28A5C33-2BEE-D9C5-AC0F-7FFC6F781A6C}"/>
              </a:ext>
            </a:extLst>
          </p:cNvPr>
          <p:cNvSpPr>
            <a:spLocks noGrp="1"/>
          </p:cNvSpPr>
          <p:nvPr>
            <p:ph type="sldNum" sz="quarter" idx="12"/>
          </p:nvPr>
        </p:nvSpPr>
        <p:spPr/>
        <p:txBody>
          <a:bodyPr/>
          <a:lstStyle/>
          <a:p>
            <a:fld id="{20291DC4-F4FC-44C9-B8A8-5A79F38E87B6}" type="slidenum">
              <a:rPr kumimoji="1" lang="ja-JP" altLang="en-US" smtClean="0"/>
              <a:t>‹#›</a:t>
            </a:fld>
            <a:endParaRPr kumimoji="1" lang="ja-JP" altLang="en-US"/>
          </a:p>
        </p:txBody>
      </p:sp>
    </p:spTree>
    <p:extLst>
      <p:ext uri="{BB962C8B-B14F-4D97-AF65-F5344CB8AC3E}">
        <p14:creationId xmlns:p14="http://schemas.microsoft.com/office/powerpoint/2010/main" val="1796460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557EC42-47B3-B43E-B3CD-DF2535047CEC}"/>
              </a:ext>
            </a:extLst>
          </p:cNvPr>
          <p:cNvSpPr>
            <a:spLocks noGrp="1"/>
          </p:cNvSpPr>
          <p:nvPr>
            <p:ph type="dt" sz="half" idx="10"/>
          </p:nvPr>
        </p:nvSpPr>
        <p:spPr/>
        <p:txBody>
          <a:bodyPr/>
          <a:lstStyle/>
          <a:p>
            <a:fld id="{C0CF5E55-DD77-43B0-8F93-1212CB1D1A75}" type="datetimeFigureOut">
              <a:rPr kumimoji="1" lang="ja-JP" altLang="en-US" smtClean="0"/>
              <a:t>2023/2/22</a:t>
            </a:fld>
            <a:endParaRPr kumimoji="1" lang="ja-JP" altLang="en-US"/>
          </a:p>
        </p:txBody>
      </p:sp>
      <p:sp>
        <p:nvSpPr>
          <p:cNvPr id="3" name="フッター プレースホルダー 2">
            <a:extLst>
              <a:ext uri="{FF2B5EF4-FFF2-40B4-BE49-F238E27FC236}">
                <a16:creationId xmlns:a16="http://schemas.microsoft.com/office/drawing/2014/main" id="{50081A6A-F682-47D5-6832-F2FAE205F91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4864DF6-9556-0A22-F2F5-3FB1D6CCCC2C}"/>
              </a:ext>
            </a:extLst>
          </p:cNvPr>
          <p:cNvSpPr>
            <a:spLocks noGrp="1"/>
          </p:cNvSpPr>
          <p:nvPr>
            <p:ph type="sldNum" sz="quarter" idx="12"/>
          </p:nvPr>
        </p:nvSpPr>
        <p:spPr/>
        <p:txBody>
          <a:bodyPr/>
          <a:lstStyle/>
          <a:p>
            <a:fld id="{20291DC4-F4FC-44C9-B8A8-5A79F38E87B6}" type="slidenum">
              <a:rPr kumimoji="1" lang="ja-JP" altLang="en-US" smtClean="0"/>
              <a:t>‹#›</a:t>
            </a:fld>
            <a:endParaRPr kumimoji="1" lang="ja-JP" altLang="en-US"/>
          </a:p>
        </p:txBody>
      </p:sp>
    </p:spTree>
    <p:extLst>
      <p:ext uri="{BB962C8B-B14F-4D97-AF65-F5344CB8AC3E}">
        <p14:creationId xmlns:p14="http://schemas.microsoft.com/office/powerpoint/2010/main" val="3640363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FC1EB2-D6DF-9CCB-8D18-4D5D8B76905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CA4FB54-AAFF-22BA-C71F-BFE6623699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31AC6B6-E70B-83B3-993C-1AE00C56A2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1156BED-77E5-47B0-5CDF-5459C373037D}"/>
              </a:ext>
            </a:extLst>
          </p:cNvPr>
          <p:cNvSpPr>
            <a:spLocks noGrp="1"/>
          </p:cNvSpPr>
          <p:nvPr>
            <p:ph type="dt" sz="half" idx="10"/>
          </p:nvPr>
        </p:nvSpPr>
        <p:spPr/>
        <p:txBody>
          <a:bodyPr/>
          <a:lstStyle/>
          <a:p>
            <a:fld id="{C0CF5E55-DD77-43B0-8F93-1212CB1D1A75}" type="datetimeFigureOut">
              <a:rPr kumimoji="1" lang="ja-JP" altLang="en-US" smtClean="0"/>
              <a:t>2023/2/22</a:t>
            </a:fld>
            <a:endParaRPr kumimoji="1" lang="ja-JP" altLang="en-US"/>
          </a:p>
        </p:txBody>
      </p:sp>
      <p:sp>
        <p:nvSpPr>
          <p:cNvPr id="6" name="フッター プレースホルダー 5">
            <a:extLst>
              <a:ext uri="{FF2B5EF4-FFF2-40B4-BE49-F238E27FC236}">
                <a16:creationId xmlns:a16="http://schemas.microsoft.com/office/drawing/2014/main" id="{FFBF99B0-AEC5-EE34-CD32-5506881C52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9FA7A44-3537-A01C-7B21-DB69E8D0357A}"/>
              </a:ext>
            </a:extLst>
          </p:cNvPr>
          <p:cNvSpPr>
            <a:spLocks noGrp="1"/>
          </p:cNvSpPr>
          <p:nvPr>
            <p:ph type="sldNum" sz="quarter" idx="12"/>
          </p:nvPr>
        </p:nvSpPr>
        <p:spPr/>
        <p:txBody>
          <a:bodyPr/>
          <a:lstStyle/>
          <a:p>
            <a:fld id="{20291DC4-F4FC-44C9-B8A8-5A79F38E87B6}" type="slidenum">
              <a:rPr kumimoji="1" lang="ja-JP" altLang="en-US" smtClean="0"/>
              <a:t>‹#›</a:t>
            </a:fld>
            <a:endParaRPr kumimoji="1" lang="ja-JP" altLang="en-US"/>
          </a:p>
        </p:txBody>
      </p:sp>
    </p:spTree>
    <p:extLst>
      <p:ext uri="{BB962C8B-B14F-4D97-AF65-F5344CB8AC3E}">
        <p14:creationId xmlns:p14="http://schemas.microsoft.com/office/powerpoint/2010/main" val="1088664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A0ADC1-AA6C-35F8-5FBC-BA8B1D59289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EC29A3D-48BA-26F6-A03A-096BC045BC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2F24899-7221-D10D-421B-AFCFD45D72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0BA82BD-2D4F-BCCC-E667-34BED3B53881}"/>
              </a:ext>
            </a:extLst>
          </p:cNvPr>
          <p:cNvSpPr>
            <a:spLocks noGrp="1"/>
          </p:cNvSpPr>
          <p:nvPr>
            <p:ph type="dt" sz="half" idx="10"/>
          </p:nvPr>
        </p:nvSpPr>
        <p:spPr/>
        <p:txBody>
          <a:bodyPr/>
          <a:lstStyle/>
          <a:p>
            <a:fld id="{C0CF5E55-DD77-43B0-8F93-1212CB1D1A75}" type="datetimeFigureOut">
              <a:rPr kumimoji="1" lang="ja-JP" altLang="en-US" smtClean="0"/>
              <a:t>2023/2/22</a:t>
            </a:fld>
            <a:endParaRPr kumimoji="1" lang="ja-JP" altLang="en-US"/>
          </a:p>
        </p:txBody>
      </p:sp>
      <p:sp>
        <p:nvSpPr>
          <p:cNvPr id="6" name="フッター プレースホルダー 5">
            <a:extLst>
              <a:ext uri="{FF2B5EF4-FFF2-40B4-BE49-F238E27FC236}">
                <a16:creationId xmlns:a16="http://schemas.microsoft.com/office/drawing/2014/main" id="{0B5D9308-4754-CAA4-C1E8-E61EE07D1B0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65DA35-D528-DAF1-A7D0-E70DE774BC58}"/>
              </a:ext>
            </a:extLst>
          </p:cNvPr>
          <p:cNvSpPr>
            <a:spLocks noGrp="1"/>
          </p:cNvSpPr>
          <p:nvPr>
            <p:ph type="sldNum" sz="quarter" idx="12"/>
          </p:nvPr>
        </p:nvSpPr>
        <p:spPr/>
        <p:txBody>
          <a:bodyPr/>
          <a:lstStyle/>
          <a:p>
            <a:fld id="{20291DC4-F4FC-44C9-B8A8-5A79F38E87B6}" type="slidenum">
              <a:rPr kumimoji="1" lang="ja-JP" altLang="en-US" smtClean="0"/>
              <a:t>‹#›</a:t>
            </a:fld>
            <a:endParaRPr kumimoji="1" lang="ja-JP" altLang="en-US"/>
          </a:p>
        </p:txBody>
      </p:sp>
    </p:spTree>
    <p:extLst>
      <p:ext uri="{BB962C8B-B14F-4D97-AF65-F5344CB8AC3E}">
        <p14:creationId xmlns:p14="http://schemas.microsoft.com/office/powerpoint/2010/main" val="3279249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330399C-C302-9060-339C-A876704683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5CF7841-3234-772B-6DAF-CCF97147D1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F62D177-4B13-EC2B-C1E6-B7767DF401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F5E55-DD77-43B0-8F93-1212CB1D1A75}" type="datetimeFigureOut">
              <a:rPr kumimoji="1" lang="ja-JP" altLang="en-US" smtClean="0"/>
              <a:t>2023/2/22</a:t>
            </a:fld>
            <a:endParaRPr kumimoji="1" lang="ja-JP" altLang="en-US"/>
          </a:p>
        </p:txBody>
      </p:sp>
      <p:sp>
        <p:nvSpPr>
          <p:cNvPr id="5" name="フッター プレースホルダー 4">
            <a:extLst>
              <a:ext uri="{FF2B5EF4-FFF2-40B4-BE49-F238E27FC236}">
                <a16:creationId xmlns:a16="http://schemas.microsoft.com/office/drawing/2014/main" id="{89D62705-BE6C-AD72-30C5-28CFE81F9C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786D82F-85ED-9012-3D42-8EEE8A35DA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91DC4-F4FC-44C9-B8A8-5A79F38E87B6}" type="slidenum">
              <a:rPr kumimoji="1" lang="ja-JP" altLang="en-US" smtClean="0"/>
              <a:t>‹#›</a:t>
            </a:fld>
            <a:endParaRPr kumimoji="1" lang="ja-JP" altLang="en-US"/>
          </a:p>
        </p:txBody>
      </p:sp>
    </p:spTree>
    <p:extLst>
      <p:ext uri="{BB962C8B-B14F-4D97-AF65-F5344CB8AC3E}">
        <p14:creationId xmlns:p14="http://schemas.microsoft.com/office/powerpoint/2010/main" val="1799583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0E3D9B-A23F-E15B-F051-60B04BCEF825}"/>
              </a:ext>
            </a:extLst>
          </p:cNvPr>
          <p:cNvSpPr>
            <a:spLocks noGrp="1"/>
          </p:cNvSpPr>
          <p:nvPr>
            <p:ph type="ctrTitle"/>
          </p:nvPr>
        </p:nvSpPr>
        <p:spPr>
          <a:xfrm>
            <a:off x="1524000" y="2878193"/>
            <a:ext cx="9144000" cy="1101614"/>
          </a:xfrm>
        </p:spPr>
        <p:txBody>
          <a:bodyPr>
            <a:normAutofit/>
          </a:bodyPr>
          <a:lstStyle/>
          <a:p>
            <a:r>
              <a:rPr kumimoji="1" lang="ja-JP" altLang="en-US" b="1" dirty="0"/>
              <a:t>メルカリ手順書</a:t>
            </a:r>
          </a:p>
        </p:txBody>
      </p:sp>
      <p:sp>
        <p:nvSpPr>
          <p:cNvPr id="4" name="正方形/長方形 3">
            <a:extLst>
              <a:ext uri="{FF2B5EF4-FFF2-40B4-BE49-F238E27FC236}">
                <a16:creationId xmlns:a16="http://schemas.microsoft.com/office/drawing/2014/main" id="{1EED8719-04CE-1DBC-EF0E-80A26EDBE599}"/>
              </a:ext>
            </a:extLst>
          </p:cNvPr>
          <p:cNvSpPr/>
          <p:nvPr/>
        </p:nvSpPr>
        <p:spPr>
          <a:xfrm>
            <a:off x="0" y="6075609"/>
            <a:ext cx="12192000" cy="5215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B74653A8-6B03-FE40-0857-347DF184E861}"/>
              </a:ext>
            </a:extLst>
          </p:cNvPr>
          <p:cNvSpPr/>
          <p:nvPr/>
        </p:nvSpPr>
        <p:spPr>
          <a:xfrm>
            <a:off x="0" y="6336406"/>
            <a:ext cx="12192000" cy="521594"/>
          </a:xfrm>
          <a:prstGeom prst="rect">
            <a:avLst/>
          </a:prstGeom>
          <a:solidFill>
            <a:srgbClr val="BD582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B76DB8F0-B315-D9A2-CE08-7B53B9B237E1}"/>
              </a:ext>
            </a:extLst>
          </p:cNvPr>
          <p:cNvCxnSpPr/>
          <p:nvPr/>
        </p:nvCxnSpPr>
        <p:spPr>
          <a:xfrm>
            <a:off x="1223889" y="4346917"/>
            <a:ext cx="9777046"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100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B602916-82CD-F057-C85B-14E0B61EABF4}"/>
              </a:ext>
            </a:extLst>
          </p:cNvPr>
          <p:cNvSpPr/>
          <p:nvPr/>
        </p:nvSpPr>
        <p:spPr>
          <a:xfrm>
            <a:off x="764576" y="1577021"/>
            <a:ext cx="4277322" cy="92333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rPr>
              <a:t>注文受付</a:t>
            </a:r>
          </a:p>
        </p:txBody>
      </p:sp>
      <p:sp>
        <p:nvSpPr>
          <p:cNvPr id="6" name="正方形/長方形 5">
            <a:extLst>
              <a:ext uri="{FF2B5EF4-FFF2-40B4-BE49-F238E27FC236}">
                <a16:creationId xmlns:a16="http://schemas.microsoft.com/office/drawing/2014/main" id="{BF591EBC-5CB9-AF45-A955-5C8A6DF4882D}"/>
              </a:ext>
            </a:extLst>
          </p:cNvPr>
          <p:cNvSpPr/>
          <p:nvPr/>
        </p:nvSpPr>
        <p:spPr>
          <a:xfrm>
            <a:off x="764576" y="3318471"/>
            <a:ext cx="4277322" cy="126353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rPr>
              <a:t>商品の準備</a:t>
            </a:r>
            <a:endParaRPr lang="en-US" altLang="ja-JP" sz="2400" b="1" dirty="0">
              <a:solidFill>
                <a:schemeClr val="tx1"/>
              </a:solidFill>
            </a:endParaRPr>
          </a:p>
          <a:p>
            <a:pPr algn="ctr"/>
            <a:endParaRPr lang="en-US" altLang="ja-JP" sz="2400" b="1" dirty="0">
              <a:solidFill>
                <a:schemeClr val="tx1"/>
              </a:solidFill>
            </a:endParaRPr>
          </a:p>
          <a:p>
            <a:pPr algn="ctr"/>
            <a:r>
              <a:rPr kumimoji="1" lang="ja-JP" altLang="en-US" sz="2400" b="1" dirty="0">
                <a:solidFill>
                  <a:schemeClr val="tx1"/>
                </a:solidFill>
              </a:rPr>
              <a:t>発送</a:t>
            </a:r>
          </a:p>
        </p:txBody>
      </p:sp>
      <p:sp>
        <p:nvSpPr>
          <p:cNvPr id="7" name="正方形/長方形 6">
            <a:extLst>
              <a:ext uri="{FF2B5EF4-FFF2-40B4-BE49-F238E27FC236}">
                <a16:creationId xmlns:a16="http://schemas.microsoft.com/office/drawing/2014/main" id="{CE6FF8CC-F42A-27F9-4C87-41ACD941A580}"/>
              </a:ext>
            </a:extLst>
          </p:cNvPr>
          <p:cNvSpPr/>
          <p:nvPr/>
        </p:nvSpPr>
        <p:spPr>
          <a:xfrm>
            <a:off x="764576" y="5280979"/>
            <a:ext cx="4277322" cy="116202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rPr>
              <a:t>商品受け取り後</a:t>
            </a:r>
          </a:p>
        </p:txBody>
      </p:sp>
      <p:sp>
        <p:nvSpPr>
          <p:cNvPr id="8" name="正方形/長方形 7">
            <a:extLst>
              <a:ext uri="{FF2B5EF4-FFF2-40B4-BE49-F238E27FC236}">
                <a16:creationId xmlns:a16="http://schemas.microsoft.com/office/drawing/2014/main" id="{6181D15A-FA8B-79EC-01ED-0EE080F91D85}"/>
              </a:ext>
            </a:extLst>
          </p:cNvPr>
          <p:cNvSpPr/>
          <p:nvPr/>
        </p:nvSpPr>
        <p:spPr>
          <a:xfrm>
            <a:off x="875278" y="414998"/>
            <a:ext cx="4055918" cy="923330"/>
          </a:xfrm>
          <a:prstGeom prst="rect">
            <a:avLst/>
          </a:prstGeom>
          <a:noFill/>
        </p:spPr>
        <p:txBody>
          <a:bodyPr wrap="none" lIns="91440" tIns="45720" rIns="91440" bIns="45720">
            <a:spAutoFit/>
          </a:bodyPr>
          <a:lstStyle/>
          <a:p>
            <a:pPr algn="ctr"/>
            <a:r>
              <a:rPr lang="ja-JP" altLang="en-US" sz="5400" cap="none" spc="0" dirty="0">
                <a:ln w="0"/>
                <a:solidFill>
                  <a:schemeClr val="tx1"/>
                </a:solidFill>
                <a:latin typeface="HGP創英角ｺﾞｼｯｸUB" panose="020B0900000000000000" pitchFamily="50" charset="-128"/>
                <a:ea typeface="HGP創英角ｺﾞｼｯｸUB" panose="020B0900000000000000" pitchFamily="50" charset="-128"/>
              </a:rPr>
              <a:t>大まかな流れ</a:t>
            </a:r>
          </a:p>
        </p:txBody>
      </p:sp>
      <p:cxnSp>
        <p:nvCxnSpPr>
          <p:cNvPr id="10" name="直線矢印コネクタ 9">
            <a:extLst>
              <a:ext uri="{FF2B5EF4-FFF2-40B4-BE49-F238E27FC236}">
                <a16:creationId xmlns:a16="http://schemas.microsoft.com/office/drawing/2014/main" id="{01168DA7-173F-259C-644D-855141F93151}"/>
              </a:ext>
            </a:extLst>
          </p:cNvPr>
          <p:cNvCxnSpPr>
            <a:cxnSpLocks/>
          </p:cNvCxnSpPr>
          <p:nvPr/>
        </p:nvCxnSpPr>
        <p:spPr>
          <a:xfrm>
            <a:off x="2873477" y="2700997"/>
            <a:ext cx="0" cy="422282"/>
          </a:xfrm>
          <a:prstGeom prst="straightConnector1">
            <a:avLst/>
          </a:prstGeom>
          <a:ln w="1047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5333FC08-618C-4ED7-B998-F1F5EB9A8014}"/>
              </a:ext>
            </a:extLst>
          </p:cNvPr>
          <p:cNvCxnSpPr>
            <a:cxnSpLocks/>
          </p:cNvCxnSpPr>
          <p:nvPr/>
        </p:nvCxnSpPr>
        <p:spPr>
          <a:xfrm>
            <a:off x="2873477" y="4720351"/>
            <a:ext cx="0" cy="422282"/>
          </a:xfrm>
          <a:prstGeom prst="straightConnector1">
            <a:avLst/>
          </a:prstGeom>
          <a:ln w="1047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823F6F1B-DBDE-4088-9CB9-F68ADF44BC56}"/>
              </a:ext>
            </a:extLst>
          </p:cNvPr>
          <p:cNvGrpSpPr/>
          <p:nvPr/>
        </p:nvGrpSpPr>
        <p:grpSpPr>
          <a:xfrm>
            <a:off x="6402932" y="4667532"/>
            <a:ext cx="4792561" cy="1417567"/>
            <a:chOff x="6480689" y="1606595"/>
            <a:chExt cx="4792561" cy="1417567"/>
          </a:xfrm>
        </p:grpSpPr>
        <p:sp>
          <p:nvSpPr>
            <p:cNvPr id="15" name="正方形/長方形 14">
              <a:extLst>
                <a:ext uri="{FF2B5EF4-FFF2-40B4-BE49-F238E27FC236}">
                  <a16:creationId xmlns:a16="http://schemas.microsoft.com/office/drawing/2014/main" id="{8D601A3E-4067-4069-87BB-42E804551490}"/>
                </a:ext>
              </a:extLst>
            </p:cNvPr>
            <p:cNvSpPr/>
            <p:nvPr/>
          </p:nvSpPr>
          <p:spPr>
            <a:xfrm>
              <a:off x="6480689" y="1606596"/>
              <a:ext cx="1338829" cy="646331"/>
            </a:xfrm>
            <a:prstGeom prst="rect">
              <a:avLst/>
            </a:prstGeom>
            <a:noFill/>
          </p:spPr>
          <p:txBody>
            <a:bodyPr wrap="none" lIns="91440" tIns="45720" rIns="91440" bIns="45720">
              <a:spAutoFit/>
            </a:bodyPr>
            <a:lstStyle/>
            <a:p>
              <a:pPr algn="ctr"/>
              <a:r>
                <a:rPr lang="ja-JP" altLang="en-US" sz="3600" cap="none" spc="0" dirty="0">
                  <a:ln w="0"/>
                  <a:solidFill>
                    <a:schemeClr val="tx1"/>
                  </a:solidFill>
                  <a:latin typeface="HGP創英角ｺﾞｼｯｸUB" panose="020B0900000000000000" pitchFamily="50" charset="-128"/>
                  <a:ea typeface="HGP創英角ｺﾞｼｯｸUB" panose="020B0900000000000000" pitchFamily="50" charset="-128"/>
                </a:rPr>
                <a:t>・注文</a:t>
              </a:r>
            </a:p>
          </p:txBody>
        </p:sp>
        <p:sp>
          <p:nvSpPr>
            <p:cNvPr id="16" name="正方形/長方形 15">
              <a:extLst>
                <a:ext uri="{FF2B5EF4-FFF2-40B4-BE49-F238E27FC236}">
                  <a16:creationId xmlns:a16="http://schemas.microsoft.com/office/drawing/2014/main" id="{22A01BEF-8518-40DA-B4BF-DCB44465C07D}"/>
                </a:ext>
              </a:extLst>
            </p:cNvPr>
            <p:cNvSpPr/>
            <p:nvPr/>
          </p:nvSpPr>
          <p:spPr>
            <a:xfrm>
              <a:off x="6480689" y="2377831"/>
              <a:ext cx="1338828" cy="646331"/>
            </a:xfrm>
            <a:prstGeom prst="rect">
              <a:avLst/>
            </a:prstGeom>
            <a:noFill/>
          </p:spPr>
          <p:txBody>
            <a:bodyPr wrap="none" lIns="91440" tIns="45720" rIns="91440" bIns="45720">
              <a:spAutoFit/>
            </a:bodyPr>
            <a:lstStyle/>
            <a:p>
              <a:pPr algn="ctr"/>
              <a:r>
                <a:rPr lang="ja-JP" altLang="en-US" sz="3600" cap="none" spc="0" dirty="0">
                  <a:ln w="0"/>
                  <a:solidFill>
                    <a:schemeClr val="tx1"/>
                  </a:solidFill>
                  <a:latin typeface="HGP創英角ｺﾞｼｯｸUB" panose="020B0900000000000000" pitchFamily="50" charset="-128"/>
                  <a:ea typeface="HGP創英角ｺﾞｼｯｸUB" panose="020B0900000000000000" pitchFamily="50" charset="-128"/>
                </a:rPr>
                <a:t>・質問</a:t>
              </a:r>
            </a:p>
          </p:txBody>
        </p:sp>
        <p:sp>
          <p:nvSpPr>
            <p:cNvPr id="17" name="正方形/長方形 16">
              <a:extLst>
                <a:ext uri="{FF2B5EF4-FFF2-40B4-BE49-F238E27FC236}">
                  <a16:creationId xmlns:a16="http://schemas.microsoft.com/office/drawing/2014/main" id="{AF30DEB7-7D57-4C53-B848-CC4B9256BA06}"/>
                </a:ext>
              </a:extLst>
            </p:cNvPr>
            <p:cNvSpPr/>
            <p:nvPr/>
          </p:nvSpPr>
          <p:spPr>
            <a:xfrm>
              <a:off x="7985170" y="1606595"/>
              <a:ext cx="3288080" cy="646331"/>
            </a:xfrm>
            <a:prstGeom prst="rect">
              <a:avLst/>
            </a:prstGeom>
            <a:noFill/>
          </p:spPr>
          <p:txBody>
            <a:bodyPr wrap="none" lIns="91440" tIns="45720" rIns="91440" bIns="45720">
              <a:spAutoFit/>
            </a:bodyPr>
            <a:lstStyle/>
            <a:p>
              <a:r>
                <a:rPr lang="ja-JP" altLang="en-US" sz="3600" cap="none" spc="0" dirty="0">
                  <a:ln w="0"/>
                  <a:solidFill>
                    <a:schemeClr val="tx1"/>
                  </a:solidFill>
                  <a:latin typeface="HGP創英角ｺﾞｼｯｸUB" panose="020B0900000000000000" pitchFamily="50" charset="-128"/>
                  <a:ea typeface="HGP創英角ｺﾞｼｯｸUB" panose="020B0900000000000000" pitchFamily="50" charset="-128"/>
                </a:rPr>
                <a:t>・取引メッセージ</a:t>
              </a:r>
            </a:p>
          </p:txBody>
        </p:sp>
        <p:sp>
          <p:nvSpPr>
            <p:cNvPr id="18" name="正方形/長方形 17">
              <a:extLst>
                <a:ext uri="{FF2B5EF4-FFF2-40B4-BE49-F238E27FC236}">
                  <a16:creationId xmlns:a16="http://schemas.microsoft.com/office/drawing/2014/main" id="{4A12335F-3740-4FFD-A008-309E72A1A49C}"/>
                </a:ext>
              </a:extLst>
            </p:cNvPr>
            <p:cNvSpPr/>
            <p:nvPr/>
          </p:nvSpPr>
          <p:spPr>
            <a:xfrm>
              <a:off x="7985170" y="2364154"/>
              <a:ext cx="3009157" cy="646331"/>
            </a:xfrm>
            <a:prstGeom prst="rect">
              <a:avLst/>
            </a:prstGeom>
            <a:noFill/>
          </p:spPr>
          <p:txBody>
            <a:bodyPr wrap="none" lIns="91440" tIns="45720" rIns="91440" bIns="45720">
              <a:spAutoFit/>
            </a:bodyPr>
            <a:lstStyle/>
            <a:p>
              <a:r>
                <a:rPr lang="ja-JP" altLang="en-US" sz="3600" cap="none" spc="0" dirty="0">
                  <a:ln w="0"/>
                  <a:solidFill>
                    <a:schemeClr val="tx1"/>
                  </a:solidFill>
                  <a:latin typeface="HGP創英角ｺﾞｼｯｸUB" panose="020B0900000000000000" pitchFamily="50" charset="-128"/>
                  <a:ea typeface="HGP創英角ｺﾞｼｯｸUB" panose="020B0900000000000000" pitchFamily="50" charset="-128"/>
                </a:rPr>
                <a:t>・受け取り評価</a:t>
              </a:r>
            </a:p>
          </p:txBody>
        </p:sp>
      </p:grpSp>
      <p:grpSp>
        <p:nvGrpSpPr>
          <p:cNvPr id="25" name="グループ化 24">
            <a:extLst>
              <a:ext uri="{FF2B5EF4-FFF2-40B4-BE49-F238E27FC236}">
                <a16:creationId xmlns:a16="http://schemas.microsoft.com/office/drawing/2014/main" id="{DE16DCA2-1309-4CB3-9A82-45AA5927B1BA}"/>
              </a:ext>
            </a:extLst>
          </p:cNvPr>
          <p:cNvGrpSpPr/>
          <p:nvPr/>
        </p:nvGrpSpPr>
        <p:grpSpPr>
          <a:xfrm>
            <a:off x="5987386" y="1173997"/>
            <a:ext cx="5623655" cy="1527000"/>
            <a:chOff x="5931115" y="568887"/>
            <a:chExt cx="5623655" cy="1527000"/>
          </a:xfrm>
        </p:grpSpPr>
        <p:sp>
          <p:nvSpPr>
            <p:cNvPr id="14" name="正方形/長方形 13">
              <a:extLst>
                <a:ext uri="{FF2B5EF4-FFF2-40B4-BE49-F238E27FC236}">
                  <a16:creationId xmlns:a16="http://schemas.microsoft.com/office/drawing/2014/main" id="{D8E15A4D-549E-460A-802E-CB00FA239558}"/>
                </a:ext>
              </a:extLst>
            </p:cNvPr>
            <p:cNvSpPr/>
            <p:nvPr/>
          </p:nvSpPr>
          <p:spPr>
            <a:xfrm>
              <a:off x="5931115" y="568887"/>
              <a:ext cx="5623655" cy="769441"/>
            </a:xfrm>
            <a:prstGeom prst="rect">
              <a:avLst/>
            </a:prstGeom>
            <a:noFill/>
          </p:spPr>
          <p:txBody>
            <a:bodyPr wrap="none" lIns="91440" tIns="45720" rIns="91440" bIns="45720">
              <a:spAutoFit/>
            </a:bodyPr>
            <a:lstStyle/>
            <a:p>
              <a:pPr algn="ctr"/>
              <a:r>
                <a:rPr lang="ja-JP" altLang="en-US" sz="4400" cap="none" spc="0" dirty="0">
                  <a:ln w="0"/>
                  <a:solidFill>
                    <a:schemeClr val="tx1"/>
                  </a:solidFill>
                  <a:latin typeface="HGP創英角ｺﾞｼｯｸUB" panose="020B0900000000000000" pitchFamily="50" charset="-128"/>
                  <a:ea typeface="HGP創英角ｺﾞｼｯｸUB" panose="020B0900000000000000" pitchFamily="50" charset="-128"/>
                </a:rPr>
                <a:t>１日に</a:t>
              </a:r>
              <a:r>
                <a:rPr lang="en-US" altLang="ja-JP" sz="4400" cap="none" spc="0" dirty="0">
                  <a:ln w="0"/>
                  <a:solidFill>
                    <a:schemeClr val="tx1"/>
                  </a:solidFill>
                  <a:latin typeface="HGP創英角ｺﾞｼｯｸUB" panose="020B0900000000000000" pitchFamily="50" charset="-128"/>
                  <a:ea typeface="HGP創英角ｺﾞｼｯｸUB" panose="020B0900000000000000" pitchFamily="50" charset="-128"/>
                </a:rPr>
                <a:t>4</a:t>
              </a:r>
              <a:r>
                <a:rPr lang="ja-JP" altLang="en-US" sz="4400" cap="none" spc="0" dirty="0">
                  <a:ln w="0"/>
                  <a:solidFill>
                    <a:schemeClr val="tx1"/>
                  </a:solidFill>
                  <a:latin typeface="HGP創英角ｺﾞｼｯｸUB" panose="020B0900000000000000" pitchFamily="50" charset="-128"/>
                  <a:ea typeface="HGP創英角ｺﾞｼｯｸUB" panose="020B0900000000000000" pitchFamily="50" charset="-128"/>
                </a:rPr>
                <a:t>回サイトを確認</a:t>
              </a:r>
            </a:p>
          </p:txBody>
        </p:sp>
        <p:sp>
          <p:nvSpPr>
            <p:cNvPr id="21" name="正方形/長方形 20">
              <a:extLst>
                <a:ext uri="{FF2B5EF4-FFF2-40B4-BE49-F238E27FC236}">
                  <a16:creationId xmlns:a16="http://schemas.microsoft.com/office/drawing/2014/main" id="{4D184F80-E7EB-4F8B-8DAB-17F03F1077CF}"/>
                </a:ext>
              </a:extLst>
            </p:cNvPr>
            <p:cNvSpPr/>
            <p:nvPr/>
          </p:nvSpPr>
          <p:spPr>
            <a:xfrm>
              <a:off x="6346661" y="1449556"/>
              <a:ext cx="4764446" cy="646331"/>
            </a:xfrm>
            <a:prstGeom prst="rect">
              <a:avLst/>
            </a:prstGeom>
            <a:noFill/>
          </p:spPr>
          <p:txBody>
            <a:bodyPr wrap="none" lIns="91440" tIns="45720" rIns="91440" bIns="45720">
              <a:spAutoFit/>
            </a:bodyPr>
            <a:lstStyle/>
            <a:p>
              <a:pPr algn="ctr"/>
              <a:r>
                <a:rPr lang="en-US" altLang="ja-JP" sz="3600" cap="none" spc="0" dirty="0">
                  <a:ln w="0"/>
                  <a:solidFill>
                    <a:schemeClr val="tx1"/>
                  </a:solidFill>
                  <a:latin typeface="HGP創英角ｺﾞｼｯｸUB" panose="020B0900000000000000" pitchFamily="50" charset="-128"/>
                  <a:ea typeface="HGP創英角ｺﾞｼｯｸUB" panose="020B0900000000000000" pitchFamily="50" charset="-128"/>
                </a:rPr>
                <a:t>9</a:t>
              </a:r>
              <a:r>
                <a:rPr lang="ja-JP" altLang="en-US" sz="3600" cap="none" spc="0" dirty="0">
                  <a:ln w="0"/>
                  <a:solidFill>
                    <a:schemeClr val="tx1"/>
                  </a:solidFill>
                  <a:latin typeface="HGP創英角ｺﾞｼｯｸUB" panose="020B0900000000000000" pitchFamily="50" charset="-128"/>
                  <a:ea typeface="HGP創英角ｺﾞｼｯｸUB" panose="020B0900000000000000" pitchFamily="50" charset="-128"/>
                </a:rPr>
                <a:t>時・</a:t>
              </a:r>
              <a:r>
                <a:rPr lang="en-US" altLang="ja-JP" sz="3600" cap="none" spc="0" dirty="0">
                  <a:ln w="0"/>
                  <a:solidFill>
                    <a:schemeClr val="tx1"/>
                  </a:solidFill>
                  <a:latin typeface="HGP創英角ｺﾞｼｯｸUB" panose="020B0900000000000000" pitchFamily="50" charset="-128"/>
                  <a:ea typeface="HGP創英角ｺﾞｼｯｸUB" panose="020B0900000000000000" pitchFamily="50" charset="-128"/>
                </a:rPr>
                <a:t>14</a:t>
              </a:r>
              <a:r>
                <a:rPr lang="ja-JP" altLang="en-US" sz="3600" cap="none" spc="0" dirty="0">
                  <a:ln w="0"/>
                  <a:solidFill>
                    <a:schemeClr val="tx1"/>
                  </a:solidFill>
                  <a:latin typeface="HGP創英角ｺﾞｼｯｸUB" panose="020B0900000000000000" pitchFamily="50" charset="-128"/>
                  <a:ea typeface="HGP創英角ｺﾞｼｯｸUB" panose="020B0900000000000000" pitchFamily="50" charset="-128"/>
                </a:rPr>
                <a:t>時・</a:t>
              </a:r>
              <a:r>
                <a:rPr lang="en-US" altLang="ja-JP" sz="3600" cap="none" spc="0" dirty="0">
                  <a:ln w="0"/>
                  <a:solidFill>
                    <a:schemeClr val="tx1"/>
                  </a:solidFill>
                  <a:latin typeface="HGP創英角ｺﾞｼｯｸUB" panose="020B0900000000000000" pitchFamily="50" charset="-128"/>
                  <a:ea typeface="HGP創英角ｺﾞｼｯｸUB" panose="020B0900000000000000" pitchFamily="50" charset="-128"/>
                </a:rPr>
                <a:t>18</a:t>
              </a:r>
              <a:r>
                <a:rPr lang="ja-JP" altLang="en-US" sz="3600" cap="none" spc="0" dirty="0">
                  <a:ln w="0"/>
                  <a:solidFill>
                    <a:schemeClr val="tx1"/>
                  </a:solidFill>
                  <a:latin typeface="HGP創英角ｺﾞｼｯｸUB" panose="020B0900000000000000" pitchFamily="50" charset="-128"/>
                  <a:ea typeface="HGP創英角ｺﾞｼｯｸUB" panose="020B0900000000000000" pitchFamily="50" charset="-128"/>
                </a:rPr>
                <a:t>時・</a:t>
              </a:r>
              <a:r>
                <a:rPr lang="en-US" altLang="ja-JP" sz="3600" cap="none" spc="0" dirty="0">
                  <a:ln w="0"/>
                  <a:solidFill>
                    <a:schemeClr val="tx1"/>
                  </a:solidFill>
                  <a:latin typeface="HGP創英角ｺﾞｼｯｸUB" panose="020B0900000000000000" pitchFamily="50" charset="-128"/>
                  <a:ea typeface="HGP創英角ｺﾞｼｯｸUB" panose="020B0900000000000000" pitchFamily="50" charset="-128"/>
                </a:rPr>
                <a:t>20</a:t>
              </a:r>
              <a:r>
                <a:rPr lang="ja-JP" altLang="en-US" sz="3600" cap="none" spc="0" dirty="0">
                  <a:ln w="0"/>
                  <a:solidFill>
                    <a:schemeClr val="tx1"/>
                  </a:solidFill>
                  <a:latin typeface="HGP創英角ｺﾞｼｯｸUB" panose="020B0900000000000000" pitchFamily="50" charset="-128"/>
                  <a:ea typeface="HGP創英角ｺﾞｼｯｸUB" panose="020B0900000000000000" pitchFamily="50" charset="-128"/>
                </a:rPr>
                <a:t>時</a:t>
              </a:r>
            </a:p>
          </p:txBody>
        </p:sp>
      </p:grpSp>
      <p:sp>
        <p:nvSpPr>
          <p:cNvPr id="26" name="正方形/長方形 25">
            <a:extLst>
              <a:ext uri="{FF2B5EF4-FFF2-40B4-BE49-F238E27FC236}">
                <a16:creationId xmlns:a16="http://schemas.microsoft.com/office/drawing/2014/main" id="{334A7F7B-6BFE-40FD-A87F-EF3078A2D132}"/>
              </a:ext>
            </a:extLst>
          </p:cNvPr>
          <p:cNvSpPr/>
          <p:nvPr/>
        </p:nvSpPr>
        <p:spPr>
          <a:xfrm>
            <a:off x="7216752" y="3735579"/>
            <a:ext cx="3195105" cy="769441"/>
          </a:xfrm>
          <a:prstGeom prst="rect">
            <a:avLst/>
          </a:prstGeom>
          <a:noFill/>
        </p:spPr>
        <p:txBody>
          <a:bodyPr wrap="none" lIns="91440" tIns="45720" rIns="91440" bIns="45720">
            <a:spAutoFit/>
          </a:bodyPr>
          <a:lstStyle/>
          <a:p>
            <a:pPr algn="ctr"/>
            <a:r>
              <a:rPr lang="ja-JP" altLang="en-US" sz="4400" cap="none" spc="0" dirty="0">
                <a:ln w="0"/>
                <a:solidFill>
                  <a:schemeClr val="tx1"/>
                </a:solidFill>
                <a:latin typeface="HGP創英角ｺﾞｼｯｸUB" panose="020B0900000000000000" pitchFamily="50" charset="-128"/>
                <a:ea typeface="HGP創英角ｺﾞｼｯｸUB" panose="020B0900000000000000" pitchFamily="50" charset="-128"/>
              </a:rPr>
              <a:t>確認すること</a:t>
            </a:r>
          </a:p>
        </p:txBody>
      </p:sp>
      <p:sp>
        <p:nvSpPr>
          <p:cNvPr id="2" name="正方形/長方形 1">
            <a:extLst>
              <a:ext uri="{FF2B5EF4-FFF2-40B4-BE49-F238E27FC236}">
                <a16:creationId xmlns:a16="http://schemas.microsoft.com/office/drawing/2014/main" id="{B22DBB4E-4E6E-7C15-AAED-994C5304A5F8}"/>
              </a:ext>
            </a:extLst>
          </p:cNvPr>
          <p:cNvSpPr/>
          <p:nvPr/>
        </p:nvSpPr>
        <p:spPr>
          <a:xfrm>
            <a:off x="5769575" y="1000566"/>
            <a:ext cx="6089461" cy="19114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tx1"/>
              </a:solidFill>
            </a:endParaRPr>
          </a:p>
        </p:txBody>
      </p:sp>
      <p:sp>
        <p:nvSpPr>
          <p:cNvPr id="5" name="正方形/長方形 4">
            <a:extLst>
              <a:ext uri="{FF2B5EF4-FFF2-40B4-BE49-F238E27FC236}">
                <a16:creationId xmlns:a16="http://schemas.microsoft.com/office/drawing/2014/main" id="{CDE5BD18-378E-71D9-20A5-8DF39FCD3E01}"/>
              </a:ext>
            </a:extLst>
          </p:cNvPr>
          <p:cNvSpPr/>
          <p:nvPr/>
        </p:nvSpPr>
        <p:spPr>
          <a:xfrm>
            <a:off x="5769575" y="3443068"/>
            <a:ext cx="6089461" cy="297460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tx1"/>
              </a:solidFill>
            </a:endParaRPr>
          </a:p>
        </p:txBody>
      </p:sp>
    </p:spTree>
    <p:extLst>
      <p:ext uri="{BB962C8B-B14F-4D97-AF65-F5344CB8AC3E}">
        <p14:creationId xmlns:p14="http://schemas.microsoft.com/office/powerpoint/2010/main" val="1832812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1C38B60-7A55-C1A6-AB56-A218FCACD4AB}"/>
              </a:ext>
            </a:extLst>
          </p:cNvPr>
          <p:cNvSpPr>
            <a:spLocks noGrp="1"/>
          </p:cNvSpPr>
          <p:nvPr>
            <p:ph type="title"/>
          </p:nvPr>
        </p:nvSpPr>
        <p:spPr>
          <a:xfrm>
            <a:off x="1640057" y="235931"/>
            <a:ext cx="2777197" cy="646331"/>
          </a:xfrm>
          <a:prstGeom prst="rect">
            <a:avLst/>
          </a:prstGeom>
          <a:noFill/>
        </p:spPr>
        <p:txBody>
          <a:bodyPr wrap="square" lIns="91440" tIns="45720" rIns="91440" bIns="45720">
            <a:spAutoFit/>
          </a:bodyPr>
          <a:lstStyle/>
          <a:p>
            <a:pPr algn="ctr"/>
            <a:r>
              <a:rPr lang="ja-JP" altLang="en-US" sz="4000" cap="none" spc="0" dirty="0">
                <a:ln w="0"/>
                <a:solidFill>
                  <a:schemeClr val="tx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注文受付</a:t>
            </a:r>
          </a:p>
        </p:txBody>
      </p:sp>
      <p:grpSp>
        <p:nvGrpSpPr>
          <p:cNvPr id="11" name="グループ化 10">
            <a:extLst>
              <a:ext uri="{FF2B5EF4-FFF2-40B4-BE49-F238E27FC236}">
                <a16:creationId xmlns:a16="http://schemas.microsoft.com/office/drawing/2014/main" id="{A8973930-E9D6-B89A-E11D-45D39478E804}"/>
              </a:ext>
            </a:extLst>
          </p:cNvPr>
          <p:cNvGrpSpPr/>
          <p:nvPr/>
        </p:nvGrpSpPr>
        <p:grpSpPr>
          <a:xfrm>
            <a:off x="310074" y="3427033"/>
            <a:ext cx="4352778" cy="3069106"/>
            <a:chOff x="317695" y="1046954"/>
            <a:chExt cx="4352778" cy="3069106"/>
          </a:xfrm>
        </p:grpSpPr>
        <p:pic>
          <p:nvPicPr>
            <p:cNvPr id="6" name="図 5">
              <a:extLst>
                <a:ext uri="{FF2B5EF4-FFF2-40B4-BE49-F238E27FC236}">
                  <a16:creationId xmlns:a16="http://schemas.microsoft.com/office/drawing/2014/main" id="{F52046B5-37C6-6BD3-263B-69F9AB6493BD}"/>
                </a:ext>
              </a:extLst>
            </p:cNvPr>
            <p:cNvPicPr>
              <a:picLocks noChangeAspect="1"/>
            </p:cNvPicPr>
            <p:nvPr/>
          </p:nvPicPr>
          <p:blipFill>
            <a:blip r:embed="rId2"/>
            <a:stretch>
              <a:fillRect/>
            </a:stretch>
          </p:blipFill>
          <p:spPr>
            <a:xfrm>
              <a:off x="373966" y="2291772"/>
              <a:ext cx="4240237" cy="1824288"/>
            </a:xfrm>
            <a:prstGeom prst="rect">
              <a:avLst/>
            </a:prstGeom>
            <a:ln w="12700">
              <a:solidFill>
                <a:schemeClr val="tx1"/>
              </a:solidFill>
            </a:ln>
          </p:spPr>
        </p:pic>
        <p:sp>
          <p:nvSpPr>
            <p:cNvPr id="7" name="タイトル 3">
              <a:extLst>
                <a:ext uri="{FF2B5EF4-FFF2-40B4-BE49-F238E27FC236}">
                  <a16:creationId xmlns:a16="http://schemas.microsoft.com/office/drawing/2014/main" id="{2F3ACF3D-25FB-89EB-A121-A03458D80405}"/>
                </a:ext>
              </a:extLst>
            </p:cNvPr>
            <p:cNvSpPr txBox="1">
              <a:spLocks/>
            </p:cNvSpPr>
            <p:nvPr/>
          </p:nvSpPr>
          <p:spPr>
            <a:xfrm>
              <a:off x="317695" y="1582485"/>
              <a:ext cx="4352778" cy="5355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n w="0"/>
                  <a:latin typeface="HGP創英角ｺﾞｼｯｸUB" panose="020B0900000000000000" pitchFamily="50" charset="-128"/>
                  <a:ea typeface="HGP創英角ｺﾞｼｯｸUB" panose="020B0900000000000000" pitchFamily="50" charset="-128"/>
                </a:rPr>
                <a:t>購入者にお礼のメッセージを送る</a:t>
              </a:r>
              <a:endParaRPr lang="en-US" altLang="ja-JP" sz="1600" dirty="0">
                <a:ln w="0"/>
                <a:latin typeface="HGP創英角ｺﾞｼｯｸUB" panose="020B0900000000000000" pitchFamily="50" charset="-128"/>
                <a:ea typeface="HGP創英角ｺﾞｼｯｸUB" panose="020B0900000000000000" pitchFamily="50" charset="-128"/>
              </a:endParaRPr>
            </a:p>
            <a:p>
              <a:r>
                <a:rPr lang="ja-JP" altLang="en-US" sz="1600" dirty="0">
                  <a:ln w="0"/>
                  <a:latin typeface="HGP創英角ｺﾞｼｯｸUB" panose="020B0900000000000000" pitchFamily="50" charset="-128"/>
                  <a:ea typeface="HGP創英角ｺﾞｼｯｸUB" panose="020B0900000000000000" pitchFamily="50" charset="-128"/>
                </a:rPr>
                <a:t>（</a:t>
              </a:r>
              <a:r>
                <a:rPr lang="ja-JP" altLang="en-US" sz="1600" dirty="0">
                  <a:ln w="0"/>
                  <a:solidFill>
                    <a:srgbClr val="0070C0"/>
                  </a:solidFill>
                  <a:latin typeface="HGP創英角ｺﾞｼｯｸUB" panose="020B0900000000000000" pitchFamily="50" charset="-128"/>
                  <a:ea typeface="HGP創英角ｺﾞｼｯｸUB" panose="020B0900000000000000" pitchFamily="50" charset="-128"/>
                </a:rPr>
                <a:t>未入金の場合は入金が確認できてから</a:t>
              </a:r>
              <a:r>
                <a:rPr lang="ja-JP" altLang="en-US" sz="1600" dirty="0">
                  <a:ln w="0"/>
                  <a:latin typeface="HGP創英角ｺﾞｼｯｸUB" panose="020B0900000000000000" pitchFamily="50" charset="-128"/>
                  <a:ea typeface="HGP創英角ｺﾞｼｯｸUB" panose="020B0900000000000000" pitchFamily="50" charset="-128"/>
                </a:rPr>
                <a:t>）</a:t>
              </a:r>
            </a:p>
          </p:txBody>
        </p:sp>
        <p:sp>
          <p:nvSpPr>
            <p:cNvPr id="9" name="タイトル 3">
              <a:extLst>
                <a:ext uri="{FF2B5EF4-FFF2-40B4-BE49-F238E27FC236}">
                  <a16:creationId xmlns:a16="http://schemas.microsoft.com/office/drawing/2014/main" id="{34322B61-5176-BE8C-CE3B-F330AF3411A2}"/>
                </a:ext>
              </a:extLst>
            </p:cNvPr>
            <p:cNvSpPr txBox="1">
              <a:spLocks/>
            </p:cNvSpPr>
            <p:nvPr/>
          </p:nvSpPr>
          <p:spPr>
            <a:xfrm>
              <a:off x="373966" y="1046954"/>
              <a:ext cx="554499" cy="5355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②</a:t>
              </a:r>
              <a:endParaRPr lang="en-US" altLang="ja-JP"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grpSp>
      <p:grpSp>
        <p:nvGrpSpPr>
          <p:cNvPr id="8" name="グループ化 7">
            <a:extLst>
              <a:ext uri="{FF2B5EF4-FFF2-40B4-BE49-F238E27FC236}">
                <a16:creationId xmlns:a16="http://schemas.microsoft.com/office/drawing/2014/main" id="{1FB96249-2916-83F7-ECA2-C03E1645FF38}"/>
              </a:ext>
            </a:extLst>
          </p:cNvPr>
          <p:cNvGrpSpPr/>
          <p:nvPr/>
        </p:nvGrpSpPr>
        <p:grpSpPr>
          <a:xfrm>
            <a:off x="6440952" y="882262"/>
            <a:ext cx="4413416" cy="2337989"/>
            <a:chOff x="6354338" y="234430"/>
            <a:chExt cx="4352778" cy="3020814"/>
          </a:xfrm>
        </p:grpSpPr>
        <p:sp>
          <p:nvSpPr>
            <p:cNvPr id="18" name="タイトル 3">
              <a:extLst>
                <a:ext uri="{FF2B5EF4-FFF2-40B4-BE49-F238E27FC236}">
                  <a16:creationId xmlns:a16="http://schemas.microsoft.com/office/drawing/2014/main" id="{C79EFF9D-2745-DC27-50B5-96C3B1720167}"/>
                </a:ext>
              </a:extLst>
            </p:cNvPr>
            <p:cNvSpPr txBox="1">
              <a:spLocks/>
            </p:cNvSpPr>
            <p:nvPr/>
          </p:nvSpPr>
          <p:spPr>
            <a:xfrm>
              <a:off x="6354338" y="940569"/>
              <a:ext cx="4352778" cy="3139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n w="0"/>
                  <a:latin typeface="HGP創英角ｺﾞｼｯｸUB" panose="020B0900000000000000" pitchFamily="50" charset="-128"/>
                  <a:ea typeface="HGP創英角ｺﾞｼｯｸUB" panose="020B0900000000000000" pitchFamily="50" charset="-128"/>
                </a:rPr>
                <a:t>メルカリ</a:t>
              </a:r>
              <a:r>
                <a:rPr lang="en-US" altLang="ja-JP" sz="1600" dirty="0">
                  <a:ln w="0"/>
                  <a:latin typeface="HGP創英角ｺﾞｼｯｸUB" panose="020B0900000000000000" pitchFamily="50" charset="-128"/>
                  <a:ea typeface="HGP創英角ｺﾞｼｯｸUB" panose="020B0900000000000000" pitchFamily="50" charset="-128"/>
                </a:rPr>
                <a:t>/</a:t>
              </a:r>
              <a:r>
                <a:rPr lang="ja-JP" altLang="en-US" sz="1600" dirty="0">
                  <a:ln w="0"/>
                  <a:latin typeface="HGP創英角ｺﾞｼｯｸUB" panose="020B0900000000000000" pitchFamily="50" charset="-128"/>
                  <a:ea typeface="HGP創英角ｺﾞｼｯｸUB" panose="020B0900000000000000" pitchFamily="50" charset="-128"/>
                </a:rPr>
                <a:t>売上管理</a:t>
              </a:r>
              <a:r>
                <a:rPr lang="en-US" altLang="ja-JP" sz="1600" dirty="0">
                  <a:ln w="0"/>
                  <a:latin typeface="HGP創英角ｺﾞｼｯｸUB" panose="020B0900000000000000" pitchFamily="50" charset="-128"/>
                  <a:ea typeface="HGP創英角ｺﾞｼｯｸUB" panose="020B0900000000000000" pitchFamily="50" charset="-128"/>
                </a:rPr>
                <a:t>excel</a:t>
              </a:r>
              <a:r>
                <a:rPr lang="ja-JP" altLang="en-US" sz="1600" dirty="0">
                  <a:ln w="0"/>
                  <a:latin typeface="HGP創英角ｺﾞｼｯｸUB" panose="020B0900000000000000" pitchFamily="50" charset="-128"/>
                  <a:ea typeface="HGP創英角ｺﾞｼｯｸUB" panose="020B0900000000000000" pitchFamily="50" charset="-128"/>
                </a:rPr>
                <a:t>にチェックマークを入れる</a:t>
              </a:r>
            </a:p>
          </p:txBody>
        </p:sp>
        <p:sp>
          <p:nvSpPr>
            <p:cNvPr id="19" name="タイトル 3">
              <a:extLst>
                <a:ext uri="{FF2B5EF4-FFF2-40B4-BE49-F238E27FC236}">
                  <a16:creationId xmlns:a16="http://schemas.microsoft.com/office/drawing/2014/main" id="{6679EB5A-7CCE-BCB6-F1C6-A5B269A2B14A}"/>
                </a:ext>
              </a:extLst>
            </p:cNvPr>
            <p:cNvSpPr txBox="1">
              <a:spLocks/>
            </p:cNvSpPr>
            <p:nvPr/>
          </p:nvSpPr>
          <p:spPr>
            <a:xfrm>
              <a:off x="6354338" y="234430"/>
              <a:ext cx="554499" cy="691936"/>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③</a:t>
              </a:r>
              <a:endParaRPr lang="en-US" altLang="ja-JP"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pic>
          <p:nvPicPr>
            <p:cNvPr id="21" name="図 20">
              <a:extLst>
                <a:ext uri="{FF2B5EF4-FFF2-40B4-BE49-F238E27FC236}">
                  <a16:creationId xmlns:a16="http://schemas.microsoft.com/office/drawing/2014/main" id="{54C1549D-9FE9-FE12-B7E3-9A954D188125}"/>
                </a:ext>
              </a:extLst>
            </p:cNvPr>
            <p:cNvPicPr>
              <a:picLocks noChangeAspect="1"/>
            </p:cNvPicPr>
            <p:nvPr/>
          </p:nvPicPr>
          <p:blipFill>
            <a:blip r:embed="rId3"/>
            <a:stretch>
              <a:fillRect/>
            </a:stretch>
          </p:blipFill>
          <p:spPr>
            <a:xfrm>
              <a:off x="6429520" y="1317543"/>
              <a:ext cx="3681634" cy="1937701"/>
            </a:xfrm>
            <a:prstGeom prst="rect">
              <a:avLst/>
            </a:prstGeom>
          </p:spPr>
        </p:pic>
      </p:grpSp>
      <p:grpSp>
        <p:nvGrpSpPr>
          <p:cNvPr id="5" name="グループ化 4">
            <a:extLst>
              <a:ext uri="{FF2B5EF4-FFF2-40B4-BE49-F238E27FC236}">
                <a16:creationId xmlns:a16="http://schemas.microsoft.com/office/drawing/2014/main" id="{7977BBB4-A28D-3D03-7B3E-9F07EF2F311E}"/>
              </a:ext>
            </a:extLst>
          </p:cNvPr>
          <p:cNvGrpSpPr/>
          <p:nvPr/>
        </p:nvGrpSpPr>
        <p:grpSpPr>
          <a:xfrm>
            <a:off x="6440952" y="3952314"/>
            <a:ext cx="4660636" cy="2152271"/>
            <a:chOff x="6082516" y="4013842"/>
            <a:chExt cx="4660636" cy="1729086"/>
          </a:xfrm>
        </p:grpSpPr>
        <p:sp>
          <p:nvSpPr>
            <p:cNvPr id="2" name="タイトル 3">
              <a:extLst>
                <a:ext uri="{FF2B5EF4-FFF2-40B4-BE49-F238E27FC236}">
                  <a16:creationId xmlns:a16="http://schemas.microsoft.com/office/drawing/2014/main" id="{B8AD5175-BE01-F69A-1973-77C05DF59099}"/>
                </a:ext>
              </a:extLst>
            </p:cNvPr>
            <p:cNvSpPr txBox="1">
              <a:spLocks/>
            </p:cNvSpPr>
            <p:nvPr/>
          </p:nvSpPr>
          <p:spPr>
            <a:xfrm>
              <a:off x="6093947" y="5428996"/>
              <a:ext cx="4649205" cy="3139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600" dirty="0">
                  <a:ln w="0"/>
                  <a:solidFill>
                    <a:srgbClr val="FF0000"/>
                  </a:solidFill>
                  <a:latin typeface="HGP創英角ｺﾞｼｯｸUB" panose="020B0900000000000000" pitchFamily="50" charset="-128"/>
                  <a:ea typeface="HGP創英角ｺﾞｼｯｸUB" panose="020B0900000000000000" pitchFamily="50" charset="-128"/>
                </a:rPr>
                <a:t>※</a:t>
              </a:r>
              <a:r>
                <a:rPr lang="ja-JP" altLang="en-US" sz="1600" dirty="0">
                  <a:ln w="0"/>
                  <a:solidFill>
                    <a:srgbClr val="FF0000"/>
                  </a:solidFill>
                  <a:latin typeface="HGP創英角ｺﾞｼｯｸUB" panose="020B0900000000000000" pitchFamily="50" charset="-128"/>
                  <a:ea typeface="HGP創英角ｺﾞｼｯｸUB" panose="020B0900000000000000" pitchFamily="50" charset="-128"/>
                </a:rPr>
                <a:t>話し合いで他にいい方法が見つかればそれを採用</a:t>
              </a:r>
            </a:p>
          </p:txBody>
        </p:sp>
        <p:sp>
          <p:nvSpPr>
            <p:cNvPr id="24" name="タイトル 3">
              <a:extLst>
                <a:ext uri="{FF2B5EF4-FFF2-40B4-BE49-F238E27FC236}">
                  <a16:creationId xmlns:a16="http://schemas.microsoft.com/office/drawing/2014/main" id="{6B073CA3-D989-4CB8-2922-628B39AC4E9E}"/>
                </a:ext>
              </a:extLst>
            </p:cNvPr>
            <p:cNvSpPr txBox="1">
              <a:spLocks/>
            </p:cNvSpPr>
            <p:nvPr/>
          </p:nvSpPr>
          <p:spPr>
            <a:xfrm>
              <a:off x="6082516" y="4420501"/>
              <a:ext cx="4649205" cy="1200329"/>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n w="0"/>
                  <a:latin typeface="HGP創英角ｺﾞｼｯｸUB" panose="020B0900000000000000" pitchFamily="50" charset="-128"/>
                  <a:ea typeface="HGP創英角ｺﾞｼｯｸUB" panose="020B0900000000000000" pitchFamily="50" charset="-128"/>
                </a:rPr>
                <a:t>前回締めた前日の</a:t>
              </a:r>
              <a:r>
                <a:rPr lang="en-US" altLang="ja-JP" sz="2000" dirty="0">
                  <a:ln w="0"/>
                  <a:latin typeface="HGP創英角ｺﾞｼｯｸUB" panose="020B0900000000000000" pitchFamily="50" charset="-128"/>
                  <a:ea typeface="HGP創英角ｺﾞｼｯｸUB" panose="020B0900000000000000" pitchFamily="50" charset="-128"/>
                </a:rPr>
                <a:t>20</a:t>
              </a:r>
              <a:r>
                <a:rPr lang="ja-JP" altLang="en-US" sz="2000" dirty="0">
                  <a:ln w="0"/>
                  <a:latin typeface="HGP創英角ｺﾞｼｯｸUB" panose="020B0900000000000000" pitchFamily="50" charset="-128"/>
                  <a:ea typeface="HGP創英角ｺﾞｼｯｸUB" panose="020B0900000000000000" pitchFamily="50" charset="-128"/>
                </a:rPr>
                <a:t>時から当日の</a:t>
              </a:r>
              <a:r>
                <a:rPr lang="en-US" altLang="ja-JP" sz="2000" dirty="0">
                  <a:ln w="0"/>
                  <a:latin typeface="HGP創英角ｺﾞｼｯｸUB" panose="020B0900000000000000" pitchFamily="50" charset="-128"/>
                  <a:ea typeface="HGP創英角ｺﾞｼｯｸUB" panose="020B0900000000000000" pitchFamily="50" charset="-128"/>
                </a:rPr>
                <a:t>20</a:t>
              </a:r>
              <a:r>
                <a:rPr lang="ja-JP" altLang="en-US" sz="2000" dirty="0">
                  <a:ln w="0"/>
                  <a:latin typeface="HGP創英角ｺﾞｼｯｸUB" panose="020B0900000000000000" pitchFamily="50" charset="-128"/>
                  <a:ea typeface="HGP創英角ｺﾞｼｯｸUB" panose="020B0900000000000000" pitchFamily="50" charset="-128"/>
                </a:rPr>
                <a:t>時までの</a:t>
              </a:r>
              <a:r>
                <a:rPr lang="en-US" altLang="ja-JP" sz="2000" dirty="0">
                  <a:ln w="0"/>
                  <a:latin typeface="HGP創英角ｺﾞｼｯｸUB" panose="020B0900000000000000" pitchFamily="50" charset="-128"/>
                  <a:ea typeface="HGP創英角ｺﾞｼｯｸUB" panose="020B0900000000000000" pitchFamily="50" charset="-128"/>
                </a:rPr>
                <a:t>24</a:t>
              </a:r>
              <a:r>
                <a:rPr lang="ja-JP" altLang="en-US" sz="2000" dirty="0">
                  <a:ln w="0"/>
                  <a:latin typeface="HGP創英角ｺﾞｼｯｸUB" panose="020B0900000000000000" pitchFamily="50" charset="-128"/>
                  <a:ea typeface="HGP創英角ｺﾞｼｯｸUB" panose="020B0900000000000000" pitchFamily="50" charset="-128"/>
                </a:rPr>
                <a:t>時間の注文をまとめて</a:t>
              </a:r>
              <a:r>
                <a:rPr lang="en-US" altLang="ja-JP" sz="2000" dirty="0">
                  <a:ln w="0"/>
                  <a:latin typeface="HGP創英角ｺﾞｼｯｸUB" panose="020B0900000000000000" pitchFamily="50" charset="-128"/>
                  <a:ea typeface="HGP創英角ｺﾞｼｯｸUB" panose="020B0900000000000000" pitchFamily="50" charset="-128"/>
                </a:rPr>
                <a:t>6500</a:t>
              </a:r>
              <a:r>
                <a:rPr lang="ja-JP" altLang="en-US" sz="2000" dirty="0">
                  <a:ln w="0"/>
                  <a:latin typeface="HGP創英角ｺﾞｼｯｸUB" panose="020B0900000000000000" pitchFamily="50" charset="-128"/>
                  <a:ea typeface="HGP創英角ｺﾞｼｯｸUB" panose="020B0900000000000000" pitchFamily="50" charset="-128"/>
                </a:rPr>
                <a:t>番（小番</a:t>
              </a:r>
              <a:r>
                <a:rPr lang="en-US" altLang="ja-JP" sz="2000" dirty="0">
                  <a:ln w="0"/>
                  <a:latin typeface="HGP創英角ｺﾞｼｯｸUB" panose="020B0900000000000000" pitchFamily="50" charset="-128"/>
                  <a:ea typeface="HGP創英角ｺﾞｼｯｸUB" panose="020B0900000000000000" pitchFamily="50" charset="-128"/>
                </a:rPr>
                <a:t>1</a:t>
              </a:r>
              <a:r>
                <a:rPr lang="ja-JP" altLang="en-US" sz="2000" dirty="0">
                  <a:ln w="0"/>
                  <a:latin typeface="HGP創英角ｺﾞｼｯｸUB" panose="020B0900000000000000" pitchFamily="50" charset="-128"/>
                  <a:ea typeface="HGP創英角ｺﾞｼｯｸUB" panose="020B0900000000000000" pitchFamily="50" charset="-128"/>
                </a:rPr>
                <a:t>番）で発注書を作る（</a:t>
              </a:r>
              <a:r>
                <a:rPr lang="en-US" altLang="ja-JP" sz="2000" dirty="0">
                  <a:ln w="0"/>
                  <a:latin typeface="HGP創英角ｺﾞｼｯｸUB" panose="020B0900000000000000" pitchFamily="50" charset="-128"/>
                  <a:ea typeface="HGP創英角ｺﾞｼｯｸUB" panose="020B0900000000000000" pitchFamily="50" charset="-128"/>
                </a:rPr>
                <a:t>10</a:t>
              </a:r>
              <a:r>
                <a:rPr lang="ja-JP" altLang="en-US" sz="2000" dirty="0">
                  <a:ln w="0"/>
                  <a:latin typeface="HGP創英角ｺﾞｼｯｸUB" panose="020B0900000000000000" pitchFamily="50" charset="-128"/>
                  <a:ea typeface="HGP創英角ｺﾞｼｯｸUB" panose="020B0900000000000000" pitchFamily="50" charset="-128"/>
                </a:rPr>
                <a:t>便で作る）</a:t>
              </a:r>
              <a:endParaRPr lang="en-US" altLang="ja-JP" sz="2000" dirty="0">
                <a:ln w="0"/>
                <a:latin typeface="HGP創英角ｺﾞｼｯｸUB" panose="020B0900000000000000" pitchFamily="50" charset="-128"/>
                <a:ea typeface="HGP創英角ｺﾞｼｯｸUB" panose="020B0900000000000000" pitchFamily="50" charset="-128"/>
              </a:endParaRPr>
            </a:p>
            <a:p>
              <a:r>
                <a:rPr lang="en-US" altLang="ja-JP" sz="2000" dirty="0">
                  <a:ln w="0"/>
                  <a:solidFill>
                    <a:srgbClr val="FF0000"/>
                  </a:solidFill>
                  <a:latin typeface="HGP創英角ｺﾞｼｯｸUB" panose="020B0900000000000000" pitchFamily="50" charset="-128"/>
                  <a:ea typeface="HGP創英角ｺﾞｼｯｸUB" panose="020B0900000000000000" pitchFamily="50" charset="-128"/>
                </a:rPr>
                <a:t>※20</a:t>
              </a:r>
              <a:r>
                <a:rPr lang="ja-JP" altLang="en-US" sz="2000" dirty="0">
                  <a:ln w="0"/>
                  <a:solidFill>
                    <a:srgbClr val="FF0000"/>
                  </a:solidFill>
                  <a:latin typeface="HGP創英角ｺﾞｼｯｸUB" panose="020B0900000000000000" pitchFamily="50" charset="-128"/>
                  <a:ea typeface="HGP創英角ｺﾞｼｯｸUB" panose="020B0900000000000000" pitchFamily="50" charset="-128"/>
                </a:rPr>
                <a:t>時以降は完全に注文締め切り。</a:t>
              </a:r>
              <a:endParaRPr lang="en-US" altLang="ja-JP" sz="2000" dirty="0">
                <a:ln w="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25" name="タイトル 3">
              <a:extLst>
                <a:ext uri="{FF2B5EF4-FFF2-40B4-BE49-F238E27FC236}">
                  <a16:creationId xmlns:a16="http://schemas.microsoft.com/office/drawing/2014/main" id="{CB514FFD-24EC-F673-8D83-BC1AFA939974}"/>
                </a:ext>
              </a:extLst>
            </p:cNvPr>
            <p:cNvSpPr txBox="1">
              <a:spLocks/>
            </p:cNvSpPr>
            <p:nvPr/>
          </p:nvSpPr>
          <p:spPr>
            <a:xfrm>
              <a:off x="6082516" y="4013842"/>
              <a:ext cx="554499" cy="5355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④</a:t>
              </a:r>
              <a:endParaRPr lang="en-US" altLang="ja-JP"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grpSp>
      <p:grpSp>
        <p:nvGrpSpPr>
          <p:cNvPr id="10" name="グループ化 9">
            <a:extLst>
              <a:ext uri="{FF2B5EF4-FFF2-40B4-BE49-F238E27FC236}">
                <a16:creationId xmlns:a16="http://schemas.microsoft.com/office/drawing/2014/main" id="{002D7B6B-372E-97FF-EB56-279CB91843A9}"/>
              </a:ext>
            </a:extLst>
          </p:cNvPr>
          <p:cNvGrpSpPr/>
          <p:nvPr/>
        </p:nvGrpSpPr>
        <p:grpSpPr>
          <a:xfrm>
            <a:off x="310074" y="882262"/>
            <a:ext cx="3052105" cy="1928572"/>
            <a:chOff x="373966" y="1046954"/>
            <a:chExt cx="3052105" cy="1928572"/>
          </a:xfrm>
        </p:grpSpPr>
        <p:sp>
          <p:nvSpPr>
            <p:cNvPr id="13" name="タイトル 3">
              <a:extLst>
                <a:ext uri="{FF2B5EF4-FFF2-40B4-BE49-F238E27FC236}">
                  <a16:creationId xmlns:a16="http://schemas.microsoft.com/office/drawing/2014/main" id="{91AC7B7F-2F09-7539-44DB-3FEE5EB1F10F}"/>
                </a:ext>
              </a:extLst>
            </p:cNvPr>
            <p:cNvSpPr txBox="1">
              <a:spLocks/>
            </p:cNvSpPr>
            <p:nvPr/>
          </p:nvSpPr>
          <p:spPr>
            <a:xfrm>
              <a:off x="373966" y="1996797"/>
              <a:ext cx="3052105" cy="978729"/>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n w="0"/>
                  <a:latin typeface="HGP創英角ｺﾞｼｯｸUB" panose="020B0900000000000000" pitchFamily="50" charset="-128"/>
                  <a:ea typeface="HGP創英角ｺﾞｼｯｸUB" panose="020B0900000000000000" pitchFamily="50" charset="-128"/>
                </a:rPr>
                <a:t>注文が入ったらまず、注文画面の</a:t>
              </a:r>
              <a:r>
                <a:rPr lang="ja-JP" altLang="en-US" sz="1600" dirty="0">
                  <a:ln w="0"/>
                  <a:solidFill>
                    <a:schemeClr val="accent1"/>
                  </a:solidFill>
                  <a:latin typeface="HGP創英角ｺﾞｼｯｸUB" panose="020B0900000000000000" pitchFamily="50" charset="-128"/>
                  <a:ea typeface="HGP創英角ｺﾞｼｯｸUB" panose="020B0900000000000000" pitchFamily="50" charset="-128"/>
                </a:rPr>
                <a:t>右上にある</a:t>
              </a:r>
              <a:r>
                <a:rPr lang="en-US" altLang="ja-JP" sz="1600" dirty="0">
                  <a:ln w="0"/>
                  <a:solidFill>
                    <a:schemeClr val="accent1"/>
                  </a:solidFill>
                  <a:latin typeface="HGP創英角ｺﾞｼｯｸUB" panose="020B0900000000000000" pitchFamily="50" charset="-128"/>
                  <a:ea typeface="HGP創英角ｺﾞｼｯｸUB" panose="020B0900000000000000" pitchFamily="50" charset="-128"/>
                </a:rPr>
                <a:t>CSV</a:t>
              </a:r>
              <a:r>
                <a:rPr lang="ja-JP" altLang="en-US" sz="1600" dirty="0">
                  <a:ln w="0"/>
                  <a:solidFill>
                    <a:schemeClr val="accent1"/>
                  </a:solidFill>
                  <a:latin typeface="HGP創英角ｺﾞｼｯｸUB" panose="020B0900000000000000" pitchFamily="50" charset="-128"/>
                  <a:ea typeface="HGP創英角ｺﾞｼｯｸUB" panose="020B0900000000000000" pitchFamily="50" charset="-128"/>
                </a:rPr>
                <a:t>一括機能</a:t>
              </a:r>
              <a:r>
                <a:rPr lang="ja-JP" altLang="en-US" sz="1600" dirty="0">
                  <a:ln w="0"/>
                  <a:latin typeface="HGP創英角ｺﾞｼｯｸUB" panose="020B0900000000000000" pitchFamily="50" charset="-128"/>
                  <a:ea typeface="HGP創英角ｺﾞｼｯｸUB" panose="020B0900000000000000" pitchFamily="50" charset="-128"/>
                </a:rPr>
                <a:t>で</a:t>
              </a:r>
              <a:r>
                <a:rPr lang="en-US" altLang="ja-JP" sz="1600" dirty="0">
                  <a:ln w="0"/>
                  <a:latin typeface="HGP創英角ｺﾞｼｯｸUB" panose="020B0900000000000000" pitchFamily="50" charset="-128"/>
                  <a:ea typeface="HGP創英角ｺﾞｼｯｸUB" panose="020B0900000000000000" pitchFamily="50" charset="-128"/>
                </a:rPr>
                <a:t>CSV</a:t>
              </a:r>
              <a:r>
                <a:rPr lang="ja-JP" altLang="en-US" sz="1600" dirty="0">
                  <a:ln w="0"/>
                  <a:latin typeface="HGP創英角ｺﾞｼｯｸUB" panose="020B0900000000000000" pitchFamily="50" charset="-128"/>
                  <a:ea typeface="HGP創英角ｺﾞｼｯｸUB" panose="020B0900000000000000" pitchFamily="50" charset="-128"/>
                </a:rPr>
                <a:t>をダウンロードして、メルカリ</a:t>
              </a:r>
              <a:r>
                <a:rPr lang="en-US" altLang="ja-JP" sz="1600" dirty="0">
                  <a:ln w="0"/>
                  <a:latin typeface="HGP創英角ｺﾞｼｯｸUB" panose="020B0900000000000000" pitchFamily="50" charset="-128"/>
                  <a:ea typeface="HGP創英角ｺﾞｼｯｸUB" panose="020B0900000000000000" pitchFamily="50" charset="-128"/>
                </a:rPr>
                <a:t>/</a:t>
              </a:r>
              <a:r>
                <a:rPr lang="ja-JP" altLang="en-US" sz="1600" dirty="0">
                  <a:ln w="0"/>
                  <a:latin typeface="HGP創英角ｺﾞｼｯｸUB" panose="020B0900000000000000" pitchFamily="50" charset="-128"/>
                  <a:ea typeface="HGP創英角ｺﾞｼｯｸUB" panose="020B0900000000000000" pitchFamily="50" charset="-128"/>
                </a:rPr>
                <a:t>売上管理</a:t>
              </a:r>
              <a:r>
                <a:rPr lang="en-US" altLang="ja-JP" sz="1600" dirty="0">
                  <a:ln w="0"/>
                  <a:latin typeface="HGP創英角ｺﾞｼｯｸUB" panose="020B0900000000000000" pitchFamily="50" charset="-128"/>
                  <a:ea typeface="HGP創英角ｺﾞｼｯｸUB" panose="020B0900000000000000" pitchFamily="50" charset="-128"/>
                </a:rPr>
                <a:t>excel</a:t>
              </a:r>
              <a:r>
                <a:rPr lang="ja-JP" altLang="en-US" sz="1600" dirty="0">
                  <a:ln w="0"/>
                  <a:latin typeface="HGP創英角ｺﾞｼｯｸUB" panose="020B0900000000000000" pitchFamily="50" charset="-128"/>
                  <a:ea typeface="HGP創英角ｺﾞｼｯｸUB" panose="020B0900000000000000" pitchFamily="50" charset="-128"/>
                </a:rPr>
                <a:t>に張り付ける</a:t>
              </a:r>
            </a:p>
          </p:txBody>
        </p:sp>
        <p:sp>
          <p:nvSpPr>
            <p:cNvPr id="14" name="タイトル 3">
              <a:extLst>
                <a:ext uri="{FF2B5EF4-FFF2-40B4-BE49-F238E27FC236}">
                  <a16:creationId xmlns:a16="http://schemas.microsoft.com/office/drawing/2014/main" id="{CC985F31-AF5B-0FB0-5397-B4127C39C2F0}"/>
                </a:ext>
              </a:extLst>
            </p:cNvPr>
            <p:cNvSpPr txBox="1">
              <a:spLocks/>
            </p:cNvSpPr>
            <p:nvPr/>
          </p:nvSpPr>
          <p:spPr>
            <a:xfrm>
              <a:off x="373966" y="1046954"/>
              <a:ext cx="554499" cy="5355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①</a:t>
              </a:r>
              <a:endParaRPr lang="en-US" altLang="ja-JP"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grpSp>
      <p:pic>
        <p:nvPicPr>
          <p:cNvPr id="22" name="図 21">
            <a:extLst>
              <a:ext uri="{FF2B5EF4-FFF2-40B4-BE49-F238E27FC236}">
                <a16:creationId xmlns:a16="http://schemas.microsoft.com/office/drawing/2014/main" id="{23875A28-482A-15A5-9144-95AA04DD5979}"/>
              </a:ext>
            </a:extLst>
          </p:cNvPr>
          <p:cNvPicPr>
            <a:picLocks noChangeAspect="1"/>
          </p:cNvPicPr>
          <p:nvPr/>
        </p:nvPicPr>
        <p:blipFill>
          <a:blip r:embed="rId4"/>
          <a:stretch>
            <a:fillRect/>
          </a:stretch>
        </p:blipFill>
        <p:spPr>
          <a:xfrm>
            <a:off x="3557798" y="1514118"/>
            <a:ext cx="2210108" cy="1381318"/>
          </a:xfrm>
          <a:prstGeom prst="rect">
            <a:avLst/>
          </a:prstGeom>
          <a:ln w="47625">
            <a:solidFill>
              <a:schemeClr val="accent1"/>
            </a:solidFill>
          </a:ln>
        </p:spPr>
      </p:pic>
      <p:sp>
        <p:nvSpPr>
          <p:cNvPr id="3" name="楕円 2">
            <a:extLst>
              <a:ext uri="{FF2B5EF4-FFF2-40B4-BE49-F238E27FC236}">
                <a16:creationId xmlns:a16="http://schemas.microsoft.com/office/drawing/2014/main" id="{45068019-C274-7F50-4125-1D5BFFEA92DC}"/>
              </a:ext>
            </a:extLst>
          </p:cNvPr>
          <p:cNvSpPr/>
          <p:nvPr/>
        </p:nvSpPr>
        <p:spPr>
          <a:xfrm>
            <a:off x="3780032" y="2204777"/>
            <a:ext cx="958656" cy="297566"/>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96800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1C38B60-7A55-C1A6-AB56-A218FCACD4AB}"/>
              </a:ext>
            </a:extLst>
          </p:cNvPr>
          <p:cNvSpPr>
            <a:spLocks noGrp="1"/>
          </p:cNvSpPr>
          <p:nvPr>
            <p:ph type="title"/>
          </p:nvPr>
        </p:nvSpPr>
        <p:spPr>
          <a:xfrm>
            <a:off x="1427901" y="465315"/>
            <a:ext cx="3145237" cy="1200329"/>
          </a:xfrm>
          <a:prstGeom prst="rect">
            <a:avLst/>
          </a:prstGeom>
          <a:noFill/>
        </p:spPr>
        <p:txBody>
          <a:bodyPr wrap="square" lIns="91440" tIns="45720" rIns="91440" bIns="45720">
            <a:spAutoFit/>
          </a:bodyPr>
          <a:lstStyle/>
          <a:p>
            <a:pPr algn="ctr"/>
            <a:r>
              <a:rPr lang="ja-JP" altLang="en-US" sz="4000" cap="none" spc="0" dirty="0">
                <a:ln w="0"/>
                <a:solidFill>
                  <a:schemeClr val="tx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商品の準備</a:t>
            </a:r>
            <a:br>
              <a:rPr lang="en-US" altLang="ja-JP" sz="4000" cap="none" spc="0" dirty="0">
                <a:ln w="0"/>
                <a:solidFill>
                  <a:schemeClr val="tx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br>
            <a:r>
              <a:rPr lang="ja-JP" altLang="en-US" sz="4000" cap="none" spc="0" dirty="0">
                <a:ln w="0"/>
                <a:solidFill>
                  <a:schemeClr val="tx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発送</a:t>
            </a:r>
          </a:p>
        </p:txBody>
      </p:sp>
      <p:cxnSp>
        <p:nvCxnSpPr>
          <p:cNvPr id="12" name="直線矢印コネクタ 11">
            <a:extLst>
              <a:ext uri="{FF2B5EF4-FFF2-40B4-BE49-F238E27FC236}">
                <a16:creationId xmlns:a16="http://schemas.microsoft.com/office/drawing/2014/main" id="{22909ECB-2D96-7053-F34B-D8FBC92C97B3}"/>
              </a:ext>
            </a:extLst>
          </p:cNvPr>
          <p:cNvCxnSpPr>
            <a:cxnSpLocks/>
          </p:cNvCxnSpPr>
          <p:nvPr/>
        </p:nvCxnSpPr>
        <p:spPr>
          <a:xfrm>
            <a:off x="2768598" y="3957043"/>
            <a:ext cx="0" cy="335162"/>
          </a:xfrm>
          <a:prstGeom prst="straightConnector1">
            <a:avLst/>
          </a:prstGeom>
          <a:ln w="730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 name="グループ化 4">
            <a:extLst>
              <a:ext uri="{FF2B5EF4-FFF2-40B4-BE49-F238E27FC236}">
                <a16:creationId xmlns:a16="http://schemas.microsoft.com/office/drawing/2014/main" id="{AE0F85F3-2E33-4BA8-A325-ADC30545FFFF}"/>
              </a:ext>
            </a:extLst>
          </p:cNvPr>
          <p:cNvGrpSpPr/>
          <p:nvPr/>
        </p:nvGrpSpPr>
        <p:grpSpPr>
          <a:xfrm>
            <a:off x="6987873" y="2281668"/>
            <a:ext cx="3818290" cy="3917295"/>
            <a:chOff x="7061967" y="2021343"/>
            <a:chExt cx="4305902" cy="4410691"/>
          </a:xfrm>
        </p:grpSpPr>
        <p:pic>
          <p:nvPicPr>
            <p:cNvPr id="14" name="図 13">
              <a:extLst>
                <a:ext uri="{FF2B5EF4-FFF2-40B4-BE49-F238E27FC236}">
                  <a16:creationId xmlns:a16="http://schemas.microsoft.com/office/drawing/2014/main" id="{A0EF4638-78EB-231F-A702-F50229153819}"/>
                </a:ext>
              </a:extLst>
            </p:cNvPr>
            <p:cNvPicPr>
              <a:picLocks noChangeAspect="1"/>
            </p:cNvPicPr>
            <p:nvPr/>
          </p:nvPicPr>
          <p:blipFill>
            <a:blip r:embed="rId2"/>
            <a:stretch>
              <a:fillRect/>
            </a:stretch>
          </p:blipFill>
          <p:spPr>
            <a:xfrm>
              <a:off x="7061968" y="2021343"/>
              <a:ext cx="4305901" cy="4410691"/>
            </a:xfrm>
            <a:prstGeom prst="rect">
              <a:avLst/>
            </a:prstGeom>
            <a:ln w="15875">
              <a:solidFill>
                <a:schemeClr val="tx1"/>
              </a:solidFill>
            </a:ln>
          </p:spPr>
        </p:pic>
        <p:sp>
          <p:nvSpPr>
            <p:cNvPr id="17" name="正方形/長方形 16">
              <a:extLst>
                <a:ext uri="{FF2B5EF4-FFF2-40B4-BE49-F238E27FC236}">
                  <a16:creationId xmlns:a16="http://schemas.microsoft.com/office/drawing/2014/main" id="{B2726C29-22E6-C1BB-AA5A-0F026450AE8C}"/>
                </a:ext>
              </a:extLst>
            </p:cNvPr>
            <p:cNvSpPr/>
            <p:nvPr/>
          </p:nvSpPr>
          <p:spPr>
            <a:xfrm>
              <a:off x="7061968" y="3492239"/>
              <a:ext cx="324281" cy="276999"/>
            </a:xfrm>
            <a:prstGeom prst="rect">
              <a:avLst/>
            </a:prstGeom>
            <a:noFill/>
          </p:spPr>
          <p:txBody>
            <a:bodyPr wrap="square" lIns="91440" tIns="45720" rIns="91440" bIns="45720">
              <a:spAutoFit/>
            </a:bodyPr>
            <a:lstStyle/>
            <a:p>
              <a:pPr algn="ctr"/>
              <a:r>
                <a:rPr lang="ja-JP" altLang="en-US" sz="1200" b="0" cap="none" spc="0" dirty="0">
                  <a:ln w="0"/>
                  <a:solidFill>
                    <a:srgbClr val="FF0000"/>
                  </a:solidFill>
                  <a:effectLst>
                    <a:outerShdw blurRad="38100" dist="19050" dir="2700000" algn="tl" rotWithShape="0">
                      <a:schemeClr val="dk1">
                        <a:alpha val="40000"/>
                      </a:schemeClr>
                    </a:outerShdw>
                  </a:effectLst>
                </a:rPr>
                <a:t>①</a:t>
              </a:r>
            </a:p>
          </p:txBody>
        </p:sp>
        <p:sp>
          <p:nvSpPr>
            <p:cNvPr id="20" name="正方形/長方形 19">
              <a:extLst>
                <a:ext uri="{FF2B5EF4-FFF2-40B4-BE49-F238E27FC236}">
                  <a16:creationId xmlns:a16="http://schemas.microsoft.com/office/drawing/2014/main" id="{B7E64389-3893-AEE8-37AD-DBF2021857CF}"/>
                </a:ext>
              </a:extLst>
            </p:cNvPr>
            <p:cNvSpPr/>
            <p:nvPr/>
          </p:nvSpPr>
          <p:spPr>
            <a:xfrm>
              <a:off x="7061967" y="3630738"/>
              <a:ext cx="324281" cy="276999"/>
            </a:xfrm>
            <a:prstGeom prst="rect">
              <a:avLst/>
            </a:prstGeom>
            <a:noFill/>
          </p:spPr>
          <p:txBody>
            <a:bodyPr wrap="square" lIns="91440" tIns="45720" rIns="91440" bIns="45720">
              <a:spAutoFit/>
            </a:bodyPr>
            <a:lstStyle/>
            <a:p>
              <a:pPr algn="ctr"/>
              <a:r>
                <a:rPr lang="ja-JP" altLang="en-US" sz="1200" b="0" cap="none" spc="0" dirty="0">
                  <a:ln w="0"/>
                  <a:solidFill>
                    <a:srgbClr val="FF0000"/>
                  </a:solidFill>
                  <a:effectLst>
                    <a:outerShdw blurRad="38100" dist="19050" dir="2700000" algn="tl" rotWithShape="0">
                      <a:schemeClr val="dk1">
                        <a:alpha val="40000"/>
                      </a:schemeClr>
                    </a:outerShdw>
                  </a:effectLst>
                </a:rPr>
                <a:t>②</a:t>
              </a:r>
            </a:p>
          </p:txBody>
        </p:sp>
      </p:grpSp>
      <p:sp>
        <p:nvSpPr>
          <p:cNvPr id="7" name="タイトル 3">
            <a:extLst>
              <a:ext uri="{FF2B5EF4-FFF2-40B4-BE49-F238E27FC236}">
                <a16:creationId xmlns:a16="http://schemas.microsoft.com/office/drawing/2014/main" id="{2F3ACF3D-25FB-89EB-A121-A03458D80405}"/>
              </a:ext>
            </a:extLst>
          </p:cNvPr>
          <p:cNvSpPr txBox="1">
            <a:spLocks/>
          </p:cNvSpPr>
          <p:nvPr/>
        </p:nvSpPr>
        <p:spPr>
          <a:xfrm>
            <a:off x="824130" y="2432094"/>
            <a:ext cx="4563791" cy="757130"/>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n w="0"/>
                <a:latin typeface="HGP創英角ｺﾞｼｯｸUB" panose="020B0900000000000000" pitchFamily="50" charset="-128"/>
                <a:ea typeface="HGP創英角ｺﾞｼｯｸUB" panose="020B0900000000000000" pitchFamily="50" charset="-128"/>
              </a:rPr>
              <a:t>発注書で打った分はそれぞれの営業が</a:t>
            </a:r>
            <a:r>
              <a:rPr lang="en-US" altLang="ja-JP" sz="1600" dirty="0">
                <a:ln w="0"/>
                <a:latin typeface="HGP創英角ｺﾞｼｯｸUB" panose="020B0900000000000000" pitchFamily="50" charset="-128"/>
                <a:ea typeface="HGP創英角ｺﾞｼｯｸUB" panose="020B0900000000000000" pitchFamily="50" charset="-128"/>
              </a:rPr>
              <a:t>1</a:t>
            </a:r>
            <a:r>
              <a:rPr lang="ja-JP" altLang="en-US" sz="1600" dirty="0">
                <a:ln w="0"/>
                <a:latin typeface="HGP創英角ｺﾞｼｯｸUB" panose="020B0900000000000000" pitchFamily="50" charset="-128"/>
                <a:ea typeface="HGP創英角ｺﾞｼｯｸUB" panose="020B0900000000000000" pitchFamily="50" charset="-128"/>
              </a:rPr>
              <a:t>便・</a:t>
            </a:r>
            <a:r>
              <a:rPr lang="en-US" altLang="ja-JP" sz="1600" dirty="0">
                <a:ln w="0"/>
                <a:latin typeface="HGP創英角ｺﾞｼｯｸUB" panose="020B0900000000000000" pitchFamily="50" charset="-128"/>
                <a:ea typeface="HGP創英角ｺﾞｼｯｸUB" panose="020B0900000000000000" pitchFamily="50" charset="-128"/>
              </a:rPr>
              <a:t>2</a:t>
            </a:r>
            <a:r>
              <a:rPr lang="ja-JP" altLang="en-US" sz="1600" dirty="0">
                <a:ln w="0"/>
                <a:latin typeface="HGP創英角ｺﾞｼｯｸUB" panose="020B0900000000000000" pitchFamily="50" charset="-128"/>
                <a:ea typeface="HGP創英角ｺﾞｼｯｸUB" panose="020B0900000000000000" pitchFamily="50" charset="-128"/>
              </a:rPr>
              <a:t>，</a:t>
            </a:r>
            <a:r>
              <a:rPr lang="en-US" altLang="ja-JP" sz="1600" dirty="0">
                <a:ln w="0"/>
                <a:latin typeface="HGP創英角ｺﾞｼｯｸUB" panose="020B0900000000000000" pitchFamily="50" charset="-128"/>
                <a:ea typeface="HGP創英角ｺﾞｼｯｸUB" panose="020B0900000000000000" pitchFamily="50" charset="-128"/>
              </a:rPr>
              <a:t>3</a:t>
            </a:r>
            <a:r>
              <a:rPr lang="ja-JP" altLang="en-US" sz="1600" dirty="0">
                <a:ln w="0"/>
                <a:latin typeface="HGP創英角ｺﾞｼｯｸUB" panose="020B0900000000000000" pitchFamily="50" charset="-128"/>
                <a:ea typeface="HGP創英角ｺﾞｼｯｸUB" panose="020B0900000000000000" pitchFamily="50" charset="-128"/>
              </a:rPr>
              <a:t>便で打つ（</a:t>
            </a:r>
            <a:r>
              <a:rPr lang="en-US" altLang="ja-JP" sz="1600" dirty="0">
                <a:ln w="0"/>
                <a:latin typeface="HGP創英角ｺﾞｼｯｸUB" panose="020B0900000000000000" pitchFamily="50" charset="-128"/>
                <a:ea typeface="HGP創英角ｺﾞｼｯｸUB" panose="020B0900000000000000" pitchFamily="50" charset="-128"/>
              </a:rPr>
              <a:t>1</a:t>
            </a:r>
            <a:r>
              <a:rPr lang="ja-JP" altLang="en-US" sz="1600" dirty="0">
                <a:ln w="0"/>
                <a:latin typeface="HGP創英角ｺﾞｼｯｸUB" panose="020B0900000000000000" pitchFamily="50" charset="-128"/>
                <a:ea typeface="HGP創英角ｺﾞｼｯｸUB" panose="020B0900000000000000" pitchFamily="50" charset="-128"/>
              </a:rPr>
              <a:t>便は当日、</a:t>
            </a:r>
            <a:r>
              <a:rPr lang="en-US" altLang="ja-JP" sz="1600" dirty="0">
                <a:ln w="0"/>
                <a:latin typeface="HGP創英角ｺﾞｼｯｸUB" panose="020B0900000000000000" pitchFamily="50" charset="-128"/>
                <a:ea typeface="HGP創英角ｺﾞｼｯｸUB" panose="020B0900000000000000" pitchFamily="50" charset="-128"/>
              </a:rPr>
              <a:t>2</a:t>
            </a:r>
            <a:r>
              <a:rPr lang="ja-JP" altLang="en-US" sz="1600" dirty="0">
                <a:ln w="0"/>
                <a:latin typeface="HGP創英角ｺﾞｼｯｸUB" panose="020B0900000000000000" pitchFamily="50" charset="-128"/>
                <a:ea typeface="HGP創英角ｺﾞｼｯｸUB" panose="020B0900000000000000" pitchFamily="50" charset="-128"/>
              </a:rPr>
              <a:t>、</a:t>
            </a:r>
            <a:r>
              <a:rPr lang="en-US" altLang="ja-JP" sz="1600" dirty="0">
                <a:ln w="0"/>
                <a:latin typeface="HGP創英角ｺﾞｼｯｸUB" panose="020B0900000000000000" pitchFamily="50" charset="-128"/>
                <a:ea typeface="HGP創英角ｺﾞｼｯｸUB" panose="020B0900000000000000" pitchFamily="50" charset="-128"/>
              </a:rPr>
              <a:t>3</a:t>
            </a:r>
            <a:r>
              <a:rPr lang="ja-JP" altLang="en-US" sz="1600" dirty="0">
                <a:ln w="0"/>
                <a:latin typeface="HGP創英角ｺﾞｼｯｸUB" panose="020B0900000000000000" pitchFamily="50" charset="-128"/>
                <a:ea typeface="HGP創英角ｺﾞｼｯｸUB" panose="020B0900000000000000" pitchFamily="50" charset="-128"/>
              </a:rPr>
              <a:t>便は翌日以降など）</a:t>
            </a:r>
            <a:endParaRPr lang="en-US" altLang="ja-JP" sz="1600" dirty="0">
              <a:ln w="0"/>
              <a:latin typeface="HGP創英角ｺﾞｼｯｸUB" panose="020B0900000000000000" pitchFamily="50" charset="-128"/>
              <a:ea typeface="HGP創英角ｺﾞｼｯｸUB" panose="020B0900000000000000" pitchFamily="50" charset="-128"/>
            </a:endParaRPr>
          </a:p>
          <a:p>
            <a:endParaRPr lang="ja-JP" altLang="en-US" sz="1600" dirty="0">
              <a:ln w="0"/>
              <a:latin typeface="HGP創英角ｺﾞｼｯｸUB" panose="020B0900000000000000" pitchFamily="50" charset="-128"/>
              <a:ea typeface="HGP創英角ｺﾞｼｯｸUB" panose="020B0900000000000000" pitchFamily="50" charset="-128"/>
            </a:endParaRPr>
          </a:p>
        </p:txBody>
      </p:sp>
      <p:sp>
        <p:nvSpPr>
          <p:cNvPr id="9" name="タイトル 3">
            <a:extLst>
              <a:ext uri="{FF2B5EF4-FFF2-40B4-BE49-F238E27FC236}">
                <a16:creationId xmlns:a16="http://schemas.microsoft.com/office/drawing/2014/main" id="{34322B61-5176-BE8C-CE3B-F330AF3411A2}"/>
              </a:ext>
            </a:extLst>
          </p:cNvPr>
          <p:cNvSpPr txBox="1">
            <a:spLocks/>
          </p:cNvSpPr>
          <p:nvPr/>
        </p:nvSpPr>
        <p:spPr>
          <a:xfrm>
            <a:off x="880402" y="1746137"/>
            <a:ext cx="554499" cy="5355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①</a:t>
            </a:r>
            <a:endParaRPr lang="en-US" altLang="ja-JP"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sp>
        <p:nvSpPr>
          <p:cNvPr id="13" name="タイトル 3">
            <a:extLst>
              <a:ext uri="{FF2B5EF4-FFF2-40B4-BE49-F238E27FC236}">
                <a16:creationId xmlns:a16="http://schemas.microsoft.com/office/drawing/2014/main" id="{7266F50F-861F-49D4-AE3B-E537B90B46FA}"/>
              </a:ext>
            </a:extLst>
          </p:cNvPr>
          <p:cNvSpPr txBox="1">
            <a:spLocks/>
          </p:cNvSpPr>
          <p:nvPr/>
        </p:nvSpPr>
        <p:spPr>
          <a:xfrm>
            <a:off x="824131" y="3429000"/>
            <a:ext cx="4352778" cy="5355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n w="0"/>
                <a:latin typeface="HGP創英角ｺﾞｼｯｸUB" panose="020B0900000000000000" pitchFamily="50" charset="-128"/>
                <a:ea typeface="HGP創英角ｺﾞｼｯｸUB" panose="020B0900000000000000" pitchFamily="50" charset="-128"/>
              </a:rPr>
              <a:t>当日発送のものを朝事務がまとめて飯田さんに報告</a:t>
            </a:r>
          </a:p>
        </p:txBody>
      </p:sp>
      <p:sp>
        <p:nvSpPr>
          <p:cNvPr id="16" name="タイトル 3">
            <a:extLst>
              <a:ext uri="{FF2B5EF4-FFF2-40B4-BE49-F238E27FC236}">
                <a16:creationId xmlns:a16="http://schemas.microsoft.com/office/drawing/2014/main" id="{D2C89F4B-C7C5-4720-B342-3E86BA8743E9}"/>
              </a:ext>
            </a:extLst>
          </p:cNvPr>
          <p:cNvSpPr txBox="1">
            <a:spLocks/>
          </p:cNvSpPr>
          <p:nvPr/>
        </p:nvSpPr>
        <p:spPr>
          <a:xfrm>
            <a:off x="824131" y="4380623"/>
            <a:ext cx="4352778" cy="3139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n w="0"/>
                <a:latin typeface="HGP創英角ｺﾞｼｯｸUB" panose="020B0900000000000000" pitchFamily="50" charset="-128"/>
                <a:ea typeface="HGP創英角ｺﾞｼｯｸUB" panose="020B0900000000000000" pitchFamily="50" charset="-128"/>
              </a:rPr>
              <a:t>飯田さんが商品の準備をして朝事務に報告</a:t>
            </a:r>
          </a:p>
        </p:txBody>
      </p:sp>
      <p:pic>
        <p:nvPicPr>
          <p:cNvPr id="22" name="図 21">
            <a:extLst>
              <a:ext uri="{FF2B5EF4-FFF2-40B4-BE49-F238E27FC236}">
                <a16:creationId xmlns:a16="http://schemas.microsoft.com/office/drawing/2014/main" id="{BFCC1252-0BC5-4FD4-A3D6-15540DCBCDE4}"/>
              </a:ext>
            </a:extLst>
          </p:cNvPr>
          <p:cNvPicPr>
            <a:picLocks noChangeAspect="1"/>
          </p:cNvPicPr>
          <p:nvPr/>
        </p:nvPicPr>
        <p:blipFill>
          <a:blip r:embed="rId3"/>
          <a:stretch>
            <a:fillRect/>
          </a:stretch>
        </p:blipFill>
        <p:spPr>
          <a:xfrm>
            <a:off x="6987873" y="659037"/>
            <a:ext cx="3859547" cy="1342728"/>
          </a:xfrm>
          <a:prstGeom prst="rect">
            <a:avLst/>
          </a:prstGeom>
          <a:ln w="12700">
            <a:solidFill>
              <a:schemeClr val="tx1"/>
            </a:solidFill>
          </a:ln>
        </p:spPr>
      </p:pic>
      <p:cxnSp>
        <p:nvCxnSpPr>
          <p:cNvPr id="40" name="直線矢印コネクタ 39">
            <a:extLst>
              <a:ext uri="{FF2B5EF4-FFF2-40B4-BE49-F238E27FC236}">
                <a16:creationId xmlns:a16="http://schemas.microsoft.com/office/drawing/2014/main" id="{71DC1B78-6785-4E56-8FD0-5BE07D6A17A6}"/>
              </a:ext>
            </a:extLst>
          </p:cNvPr>
          <p:cNvCxnSpPr>
            <a:cxnSpLocks/>
          </p:cNvCxnSpPr>
          <p:nvPr/>
        </p:nvCxnSpPr>
        <p:spPr>
          <a:xfrm>
            <a:off x="2768598" y="3021643"/>
            <a:ext cx="0" cy="335162"/>
          </a:xfrm>
          <a:prstGeom prst="straightConnector1">
            <a:avLst/>
          </a:prstGeom>
          <a:ln w="730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コネクタ: カギ線 42">
            <a:extLst>
              <a:ext uri="{FF2B5EF4-FFF2-40B4-BE49-F238E27FC236}">
                <a16:creationId xmlns:a16="http://schemas.microsoft.com/office/drawing/2014/main" id="{71E83A04-EA38-41C2-8B9C-F187914E3BA9}"/>
              </a:ext>
            </a:extLst>
          </p:cNvPr>
          <p:cNvCxnSpPr>
            <a:stCxn id="16" idx="3"/>
            <a:endCxn id="22" idx="1"/>
          </p:cNvCxnSpPr>
          <p:nvPr/>
        </p:nvCxnSpPr>
        <p:spPr>
          <a:xfrm flipV="1">
            <a:off x="5176909" y="1330401"/>
            <a:ext cx="1810964" cy="3207188"/>
          </a:xfrm>
          <a:prstGeom prst="bentConnector3">
            <a:avLst/>
          </a:prstGeom>
          <a:ln w="793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4D0BE26-D86B-69CA-075E-D79AD53A9A25}"/>
              </a:ext>
            </a:extLst>
          </p:cNvPr>
          <p:cNvGrpSpPr/>
          <p:nvPr/>
        </p:nvGrpSpPr>
        <p:grpSpPr>
          <a:xfrm>
            <a:off x="1055077" y="5144863"/>
            <a:ext cx="5638800" cy="1054100"/>
            <a:chOff x="618979" y="5256470"/>
            <a:chExt cx="5638800" cy="1054100"/>
          </a:xfrm>
        </p:grpSpPr>
        <p:sp>
          <p:nvSpPr>
            <p:cNvPr id="15" name="タイトル 3">
              <a:extLst>
                <a:ext uri="{FF2B5EF4-FFF2-40B4-BE49-F238E27FC236}">
                  <a16:creationId xmlns:a16="http://schemas.microsoft.com/office/drawing/2014/main" id="{547B29BB-3A1E-3E80-A941-D065EC5492B2}"/>
                </a:ext>
              </a:extLst>
            </p:cNvPr>
            <p:cNvSpPr txBox="1">
              <a:spLocks/>
            </p:cNvSpPr>
            <p:nvPr/>
          </p:nvSpPr>
          <p:spPr>
            <a:xfrm>
              <a:off x="780759" y="5404955"/>
              <a:ext cx="5315241" cy="757130"/>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n w="0"/>
                  <a:latin typeface="HGP創英角ｺﾞｼｯｸUB" panose="020B0900000000000000" pitchFamily="50" charset="-128"/>
                  <a:ea typeface="HGP創英角ｺﾞｼｯｸUB" panose="020B0900000000000000" pitchFamily="50" charset="-128"/>
                </a:rPr>
                <a:t>集荷希望日：当日</a:t>
              </a:r>
              <a:endParaRPr lang="en-US" altLang="ja-JP" sz="1600" dirty="0">
                <a:ln w="0"/>
                <a:latin typeface="HGP創英角ｺﾞｼｯｸUB" panose="020B0900000000000000" pitchFamily="50" charset="-128"/>
                <a:ea typeface="HGP創英角ｺﾞｼｯｸUB" panose="020B0900000000000000" pitchFamily="50" charset="-128"/>
              </a:endParaRPr>
            </a:p>
            <a:p>
              <a:r>
                <a:rPr lang="ja-JP" altLang="en-US" sz="1600" dirty="0">
                  <a:ln w="0"/>
                  <a:latin typeface="HGP創英角ｺﾞｼｯｸUB" panose="020B0900000000000000" pitchFamily="50" charset="-128"/>
                  <a:ea typeface="HGP創英角ｺﾞｼｯｸUB" panose="020B0900000000000000" pitchFamily="50" charset="-128"/>
                </a:rPr>
                <a:t>希望時間帯：①か②（集荷依頼が</a:t>
              </a:r>
              <a:r>
                <a:rPr lang="en-US" altLang="ja-JP" sz="1600" dirty="0">
                  <a:ln w="0"/>
                  <a:latin typeface="HGP創英角ｺﾞｼｯｸUB" panose="020B0900000000000000" pitchFamily="50" charset="-128"/>
                  <a:ea typeface="HGP創英角ｺﾞｼｯｸUB" panose="020B0900000000000000" pitchFamily="50" charset="-128"/>
                </a:rPr>
                <a:t>10</a:t>
              </a:r>
              <a:r>
                <a:rPr lang="ja-JP" altLang="en-US" sz="1600" dirty="0">
                  <a:ln w="0"/>
                  <a:latin typeface="HGP創英角ｺﾞｼｯｸUB" panose="020B0900000000000000" pitchFamily="50" charset="-128"/>
                  <a:ea typeface="HGP創英角ｺﾞｼｯｸUB" panose="020B0900000000000000" pitchFamily="50" charset="-128"/>
                </a:rPr>
                <a:t>時に間に合えば①）</a:t>
              </a:r>
              <a:endParaRPr lang="en-US" altLang="ja-JP" sz="1600" dirty="0">
                <a:ln w="0"/>
                <a:latin typeface="HGP創英角ｺﾞｼｯｸUB" panose="020B0900000000000000" pitchFamily="50" charset="-128"/>
                <a:ea typeface="HGP創英角ｺﾞｼｯｸUB" panose="020B0900000000000000" pitchFamily="50" charset="-128"/>
              </a:endParaRPr>
            </a:p>
            <a:p>
              <a:r>
                <a:rPr lang="ja-JP" altLang="en-US" sz="1600" dirty="0">
                  <a:ln w="0"/>
                  <a:latin typeface="HGP創英角ｺﾞｼｯｸUB" panose="020B0900000000000000" pitchFamily="50" charset="-128"/>
                  <a:ea typeface="HGP創英角ｺﾞｼｯｸUB" panose="020B0900000000000000" pitchFamily="50" charset="-128"/>
                </a:rPr>
                <a:t>荷扱オプション：下積み厳禁・ナマモノ・天地無用のうちふたつ</a:t>
              </a:r>
              <a:endParaRPr lang="en-US" altLang="ja-JP" sz="1600" dirty="0">
                <a:ln w="0"/>
                <a:latin typeface="HGP創英角ｺﾞｼｯｸUB" panose="020B0900000000000000" pitchFamily="50" charset="-128"/>
                <a:ea typeface="HGP創英角ｺﾞｼｯｸUB" panose="020B0900000000000000" pitchFamily="50" charset="-128"/>
              </a:endParaRPr>
            </a:p>
          </p:txBody>
        </p:sp>
        <p:sp>
          <p:nvSpPr>
            <p:cNvPr id="45" name="正方形/長方形 44">
              <a:extLst>
                <a:ext uri="{FF2B5EF4-FFF2-40B4-BE49-F238E27FC236}">
                  <a16:creationId xmlns:a16="http://schemas.microsoft.com/office/drawing/2014/main" id="{BEC0E717-68B0-4300-97BD-485D2E86B849}"/>
                </a:ext>
              </a:extLst>
            </p:cNvPr>
            <p:cNvSpPr/>
            <p:nvPr/>
          </p:nvSpPr>
          <p:spPr>
            <a:xfrm>
              <a:off x="618979" y="5256470"/>
              <a:ext cx="5638800" cy="1054100"/>
            </a:xfrm>
            <a:prstGeom prst="rect">
              <a:avLst/>
            </a:prstGeom>
            <a:noFill/>
            <a:ln w="38100">
              <a:solidFill>
                <a:srgbClr val="CF51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solidFill>
                  <a:schemeClr val="tx1"/>
                </a:solidFill>
              </a:endParaRPr>
            </a:p>
          </p:txBody>
        </p:sp>
      </p:grpSp>
      <p:sp>
        <p:nvSpPr>
          <p:cNvPr id="46" name="正方形/長方形 45">
            <a:extLst>
              <a:ext uri="{FF2B5EF4-FFF2-40B4-BE49-F238E27FC236}">
                <a16:creationId xmlns:a16="http://schemas.microsoft.com/office/drawing/2014/main" id="{F8DFF332-A622-4B16-A910-B96CAC2E52E5}"/>
              </a:ext>
            </a:extLst>
          </p:cNvPr>
          <p:cNvSpPr/>
          <p:nvPr/>
        </p:nvSpPr>
        <p:spPr>
          <a:xfrm>
            <a:off x="5265543" y="2880512"/>
            <a:ext cx="1541657" cy="57039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集荷依頼</a:t>
            </a:r>
          </a:p>
        </p:txBody>
      </p:sp>
      <p:sp>
        <p:nvSpPr>
          <p:cNvPr id="2" name="タイトル 3">
            <a:extLst>
              <a:ext uri="{FF2B5EF4-FFF2-40B4-BE49-F238E27FC236}">
                <a16:creationId xmlns:a16="http://schemas.microsoft.com/office/drawing/2014/main" id="{8237C10E-B9D9-F022-82C5-FB42CA9957DD}"/>
              </a:ext>
            </a:extLst>
          </p:cNvPr>
          <p:cNvSpPr txBox="1">
            <a:spLocks/>
          </p:cNvSpPr>
          <p:nvPr/>
        </p:nvSpPr>
        <p:spPr>
          <a:xfrm>
            <a:off x="780759" y="4740064"/>
            <a:ext cx="4607162" cy="3139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600" dirty="0">
                <a:ln w="0"/>
                <a:solidFill>
                  <a:srgbClr val="FF0000"/>
                </a:solidFill>
                <a:latin typeface="HGP創英角ｺﾞｼｯｸUB" panose="020B0900000000000000" pitchFamily="50" charset="-128"/>
                <a:ea typeface="HGP創英角ｺﾞｼｯｸUB" panose="020B0900000000000000" pitchFamily="50" charset="-128"/>
              </a:rPr>
              <a:t>※</a:t>
            </a:r>
            <a:r>
              <a:rPr lang="ja-JP" altLang="en-US" sz="1600" dirty="0">
                <a:ln w="0"/>
                <a:solidFill>
                  <a:srgbClr val="FF0000"/>
                </a:solidFill>
                <a:latin typeface="HGP創英角ｺﾞｼｯｸUB" panose="020B0900000000000000" pitchFamily="50" charset="-128"/>
                <a:ea typeface="HGP創英角ｺﾞｼｯｸUB" panose="020B0900000000000000" pitchFamily="50" charset="-128"/>
              </a:rPr>
              <a:t>話し合いで他にいい方法が見つかればそれを採用</a:t>
            </a:r>
          </a:p>
        </p:txBody>
      </p:sp>
    </p:spTree>
    <p:extLst>
      <p:ext uri="{BB962C8B-B14F-4D97-AF65-F5344CB8AC3E}">
        <p14:creationId xmlns:p14="http://schemas.microsoft.com/office/powerpoint/2010/main" val="4000727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1C38B60-7A55-C1A6-AB56-A218FCACD4AB}"/>
              </a:ext>
            </a:extLst>
          </p:cNvPr>
          <p:cNvSpPr>
            <a:spLocks noGrp="1"/>
          </p:cNvSpPr>
          <p:nvPr>
            <p:ph type="title"/>
          </p:nvPr>
        </p:nvSpPr>
        <p:spPr>
          <a:xfrm>
            <a:off x="1427901" y="465315"/>
            <a:ext cx="3145237" cy="1200329"/>
          </a:xfrm>
          <a:prstGeom prst="rect">
            <a:avLst/>
          </a:prstGeom>
          <a:noFill/>
        </p:spPr>
        <p:txBody>
          <a:bodyPr wrap="square" lIns="91440" tIns="45720" rIns="91440" bIns="45720">
            <a:spAutoFit/>
          </a:bodyPr>
          <a:lstStyle/>
          <a:p>
            <a:pPr algn="ctr"/>
            <a:r>
              <a:rPr lang="ja-JP" altLang="en-US" sz="4000" cap="none" spc="0" dirty="0">
                <a:ln w="0"/>
                <a:solidFill>
                  <a:schemeClr val="tx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商品の準備</a:t>
            </a:r>
            <a:br>
              <a:rPr lang="en-US" altLang="ja-JP" sz="4000" cap="none" spc="0" dirty="0">
                <a:ln w="0"/>
                <a:solidFill>
                  <a:schemeClr val="tx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br>
            <a:r>
              <a:rPr lang="ja-JP" altLang="en-US" sz="4000" cap="none" spc="0" dirty="0">
                <a:ln w="0"/>
                <a:solidFill>
                  <a:schemeClr val="tx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発送</a:t>
            </a:r>
          </a:p>
        </p:txBody>
      </p:sp>
      <p:grpSp>
        <p:nvGrpSpPr>
          <p:cNvPr id="7" name="グループ化 6">
            <a:extLst>
              <a:ext uri="{FF2B5EF4-FFF2-40B4-BE49-F238E27FC236}">
                <a16:creationId xmlns:a16="http://schemas.microsoft.com/office/drawing/2014/main" id="{C1855986-1FDA-E210-D175-62AD210221BA}"/>
              </a:ext>
            </a:extLst>
          </p:cNvPr>
          <p:cNvGrpSpPr/>
          <p:nvPr/>
        </p:nvGrpSpPr>
        <p:grpSpPr>
          <a:xfrm>
            <a:off x="5683895" y="406145"/>
            <a:ext cx="5297640" cy="5884966"/>
            <a:chOff x="164926" y="-583372"/>
            <a:chExt cx="5297640" cy="5884966"/>
          </a:xfrm>
        </p:grpSpPr>
        <p:sp>
          <p:nvSpPr>
            <p:cNvPr id="9" name="タイトル 3">
              <a:extLst>
                <a:ext uri="{FF2B5EF4-FFF2-40B4-BE49-F238E27FC236}">
                  <a16:creationId xmlns:a16="http://schemas.microsoft.com/office/drawing/2014/main" id="{34322B61-5176-BE8C-CE3B-F330AF3411A2}"/>
                </a:ext>
              </a:extLst>
            </p:cNvPr>
            <p:cNvSpPr txBox="1">
              <a:spLocks/>
            </p:cNvSpPr>
            <p:nvPr/>
          </p:nvSpPr>
          <p:spPr>
            <a:xfrm>
              <a:off x="201874" y="2626375"/>
              <a:ext cx="554499" cy="5355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④</a:t>
              </a:r>
              <a:endParaRPr lang="en-US" altLang="ja-JP"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sp>
          <p:nvSpPr>
            <p:cNvPr id="6" name="タイトル 3">
              <a:extLst>
                <a:ext uri="{FF2B5EF4-FFF2-40B4-BE49-F238E27FC236}">
                  <a16:creationId xmlns:a16="http://schemas.microsoft.com/office/drawing/2014/main" id="{819C00BD-B55A-D516-AEB0-FF1B06DD138D}"/>
                </a:ext>
              </a:extLst>
            </p:cNvPr>
            <p:cNvSpPr txBox="1">
              <a:spLocks/>
            </p:cNvSpPr>
            <p:nvPr/>
          </p:nvSpPr>
          <p:spPr>
            <a:xfrm>
              <a:off x="880402" y="2712309"/>
              <a:ext cx="4563791" cy="757130"/>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n w="0"/>
                  <a:latin typeface="HGP創英角ｺﾞｼｯｸUB" panose="020B0900000000000000" pitchFamily="50" charset="-128"/>
                  <a:ea typeface="HGP創英角ｺﾞｼｯｸUB" panose="020B0900000000000000" pitchFamily="50" charset="-128"/>
                </a:rPr>
                <a:t>商品の発送が済んだら、</a:t>
              </a:r>
              <a:r>
                <a:rPr lang="en-US" altLang="ja-JP" sz="1600" dirty="0">
                  <a:ln w="0"/>
                  <a:latin typeface="HGP創英角ｺﾞｼｯｸUB" panose="020B0900000000000000" pitchFamily="50" charset="-128"/>
                  <a:ea typeface="HGP創英角ｺﾞｼｯｸUB" panose="020B0900000000000000" pitchFamily="50" charset="-128"/>
                </a:rPr>
                <a:t>excel</a:t>
              </a:r>
              <a:r>
                <a:rPr lang="ja-JP" altLang="en-US" sz="1600" dirty="0">
                  <a:ln w="0"/>
                  <a:latin typeface="HGP創英角ｺﾞｼｯｸUB" panose="020B0900000000000000" pitchFamily="50" charset="-128"/>
                  <a:ea typeface="HGP創英角ｺﾞｼｯｸUB" panose="020B0900000000000000" pitchFamily="50" charset="-128"/>
                </a:rPr>
                <a:t>の右端で品名を選択して、売上計上日</a:t>
              </a:r>
              <a:r>
                <a:rPr lang="en-US" altLang="ja-JP" sz="1600" dirty="0">
                  <a:ln w="0"/>
                  <a:latin typeface="HGP創英角ｺﾞｼｯｸUB" panose="020B0900000000000000" pitchFamily="50" charset="-128"/>
                  <a:ea typeface="HGP創英角ｺﾞｼｯｸUB" panose="020B0900000000000000" pitchFamily="50" charset="-128"/>
                </a:rPr>
                <a:t>(</a:t>
              </a:r>
              <a:r>
                <a:rPr lang="ja-JP" altLang="en-US" sz="1600" dirty="0">
                  <a:ln w="0"/>
                  <a:latin typeface="HGP創英角ｺﾞｼｯｸUB" panose="020B0900000000000000" pitchFamily="50" charset="-128"/>
                  <a:ea typeface="HGP創英角ｺﾞｼｯｸUB" panose="020B0900000000000000" pitchFamily="50" charset="-128"/>
                </a:rPr>
                <a:t>発送する日</a:t>
              </a:r>
              <a:r>
                <a:rPr lang="en-US" altLang="ja-JP" sz="1600" dirty="0">
                  <a:ln w="0"/>
                  <a:latin typeface="HGP創英角ｺﾞｼｯｸUB" panose="020B0900000000000000" pitchFamily="50" charset="-128"/>
                  <a:ea typeface="HGP創英角ｺﾞｼｯｸUB" panose="020B0900000000000000" pitchFamily="50" charset="-128"/>
                </a:rPr>
                <a:t>)</a:t>
              </a:r>
              <a:r>
                <a:rPr lang="ja-JP" altLang="en-US" sz="1600" dirty="0">
                  <a:ln w="0"/>
                  <a:latin typeface="HGP創英角ｺﾞｼｯｸUB" panose="020B0900000000000000" pitchFamily="50" charset="-128"/>
                  <a:ea typeface="HGP創英角ｺﾞｼｯｸUB" panose="020B0900000000000000" pitchFamily="50" charset="-128"/>
                </a:rPr>
                <a:t>を入力する</a:t>
              </a:r>
              <a:endParaRPr lang="en-US" altLang="ja-JP" sz="1600" dirty="0">
                <a:ln w="0"/>
                <a:latin typeface="HGP創英角ｺﾞｼｯｸUB" panose="020B0900000000000000" pitchFamily="50" charset="-128"/>
                <a:ea typeface="HGP創英角ｺﾞｼｯｸUB" panose="020B0900000000000000" pitchFamily="50" charset="-128"/>
              </a:endParaRPr>
            </a:p>
            <a:p>
              <a:r>
                <a:rPr lang="en-US" altLang="ja-JP" sz="1600" dirty="0">
                  <a:ln w="0"/>
                  <a:latin typeface="HGP創英角ｺﾞｼｯｸUB" panose="020B0900000000000000" pitchFamily="50" charset="-128"/>
                  <a:ea typeface="HGP創英角ｺﾞｼｯｸUB" panose="020B0900000000000000" pitchFamily="50" charset="-128"/>
                </a:rPr>
                <a:t>Excel</a:t>
              </a:r>
              <a:r>
                <a:rPr lang="ja-JP" altLang="en-US" sz="1600" dirty="0">
                  <a:ln w="0"/>
                  <a:latin typeface="HGP創英角ｺﾞｼｯｸUB" panose="020B0900000000000000" pitchFamily="50" charset="-128"/>
                  <a:ea typeface="HGP創英角ｺﾞｼｯｸUB" panose="020B0900000000000000" pitchFamily="50" charset="-128"/>
                </a:rPr>
                <a:t>上で外出し連絡票が自動で作成される</a:t>
              </a:r>
            </a:p>
          </p:txBody>
        </p:sp>
        <p:pic>
          <p:nvPicPr>
            <p:cNvPr id="10" name="図 9">
              <a:extLst>
                <a:ext uri="{FF2B5EF4-FFF2-40B4-BE49-F238E27FC236}">
                  <a16:creationId xmlns:a16="http://schemas.microsoft.com/office/drawing/2014/main" id="{3BE24657-B329-4C51-617F-9825B849A5A4}"/>
                </a:ext>
              </a:extLst>
            </p:cNvPr>
            <p:cNvPicPr>
              <a:picLocks noChangeAspect="1"/>
            </p:cNvPicPr>
            <p:nvPr/>
          </p:nvPicPr>
          <p:blipFill>
            <a:blip r:embed="rId2"/>
            <a:stretch>
              <a:fillRect/>
            </a:stretch>
          </p:blipFill>
          <p:spPr>
            <a:xfrm>
              <a:off x="880402" y="3668776"/>
              <a:ext cx="4582164" cy="1533739"/>
            </a:xfrm>
            <a:prstGeom prst="rect">
              <a:avLst/>
            </a:prstGeom>
            <a:ln w="12700">
              <a:solidFill>
                <a:schemeClr val="tx1"/>
              </a:solidFill>
            </a:ln>
          </p:spPr>
        </p:pic>
        <p:sp>
          <p:nvSpPr>
            <p:cNvPr id="2" name="楕円 1">
              <a:extLst>
                <a:ext uri="{FF2B5EF4-FFF2-40B4-BE49-F238E27FC236}">
                  <a16:creationId xmlns:a16="http://schemas.microsoft.com/office/drawing/2014/main" id="{1B2EAE80-DF0E-8DAF-6F77-A225715D5A56}"/>
                </a:ext>
              </a:extLst>
            </p:cNvPr>
            <p:cNvSpPr/>
            <p:nvPr/>
          </p:nvSpPr>
          <p:spPr>
            <a:xfrm>
              <a:off x="4200525" y="3569695"/>
              <a:ext cx="904875" cy="173189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楕円 2">
              <a:extLst>
                <a:ext uri="{FF2B5EF4-FFF2-40B4-BE49-F238E27FC236}">
                  <a16:creationId xmlns:a16="http://schemas.microsoft.com/office/drawing/2014/main" id="{9EB09B34-649B-92C4-E330-5D214A0AB69A}"/>
                </a:ext>
              </a:extLst>
            </p:cNvPr>
            <p:cNvSpPr/>
            <p:nvPr/>
          </p:nvSpPr>
          <p:spPr>
            <a:xfrm>
              <a:off x="781050" y="3569695"/>
              <a:ext cx="904875" cy="173189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タイトル 3">
              <a:extLst>
                <a:ext uri="{FF2B5EF4-FFF2-40B4-BE49-F238E27FC236}">
                  <a16:creationId xmlns:a16="http://schemas.microsoft.com/office/drawing/2014/main" id="{7A3EF295-CB77-5ABF-454A-84793D3C839B}"/>
                </a:ext>
              </a:extLst>
            </p:cNvPr>
            <p:cNvSpPr txBox="1">
              <a:spLocks/>
            </p:cNvSpPr>
            <p:nvPr/>
          </p:nvSpPr>
          <p:spPr>
            <a:xfrm>
              <a:off x="164926" y="-583372"/>
              <a:ext cx="554499" cy="5355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③</a:t>
              </a:r>
              <a:endParaRPr lang="en-US" altLang="ja-JP"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grpSp>
      <p:pic>
        <p:nvPicPr>
          <p:cNvPr id="5" name="図 4">
            <a:extLst>
              <a:ext uri="{FF2B5EF4-FFF2-40B4-BE49-F238E27FC236}">
                <a16:creationId xmlns:a16="http://schemas.microsoft.com/office/drawing/2014/main" id="{A03402F4-60AF-77AD-AE1D-3FB7E00995FE}"/>
              </a:ext>
            </a:extLst>
          </p:cNvPr>
          <p:cNvPicPr>
            <a:picLocks noChangeAspect="1"/>
          </p:cNvPicPr>
          <p:nvPr/>
        </p:nvPicPr>
        <p:blipFill>
          <a:blip r:embed="rId3"/>
          <a:stretch>
            <a:fillRect/>
          </a:stretch>
        </p:blipFill>
        <p:spPr>
          <a:xfrm>
            <a:off x="5787253" y="941676"/>
            <a:ext cx="5608847" cy="1447936"/>
          </a:xfrm>
          <a:prstGeom prst="rect">
            <a:avLst/>
          </a:prstGeom>
          <a:ln w="15875">
            <a:solidFill>
              <a:schemeClr val="tx1"/>
            </a:solidFill>
          </a:ln>
        </p:spPr>
      </p:pic>
      <p:grpSp>
        <p:nvGrpSpPr>
          <p:cNvPr id="8" name="グループ化 7">
            <a:extLst>
              <a:ext uri="{FF2B5EF4-FFF2-40B4-BE49-F238E27FC236}">
                <a16:creationId xmlns:a16="http://schemas.microsoft.com/office/drawing/2014/main" id="{996A3FF1-9962-11DE-5229-C2093A4C9D9B}"/>
              </a:ext>
            </a:extLst>
          </p:cNvPr>
          <p:cNvGrpSpPr/>
          <p:nvPr/>
        </p:nvGrpSpPr>
        <p:grpSpPr>
          <a:xfrm>
            <a:off x="676815" y="2953671"/>
            <a:ext cx="4352778" cy="2962651"/>
            <a:chOff x="824129" y="3219131"/>
            <a:chExt cx="4352778" cy="2962651"/>
          </a:xfrm>
        </p:grpSpPr>
        <p:sp>
          <p:nvSpPr>
            <p:cNvPr id="12" name="タイトル 3">
              <a:extLst>
                <a:ext uri="{FF2B5EF4-FFF2-40B4-BE49-F238E27FC236}">
                  <a16:creationId xmlns:a16="http://schemas.microsoft.com/office/drawing/2014/main" id="{D983E334-4B41-7E8A-501F-87E9974EE3C2}"/>
                </a:ext>
              </a:extLst>
            </p:cNvPr>
            <p:cNvSpPr txBox="1">
              <a:spLocks/>
            </p:cNvSpPr>
            <p:nvPr/>
          </p:nvSpPr>
          <p:spPr>
            <a:xfrm>
              <a:off x="824129" y="3881352"/>
              <a:ext cx="4352778" cy="3139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n w="0"/>
                  <a:latin typeface="HGP創英角ｺﾞｼｯｸUB" panose="020B0900000000000000" pitchFamily="50" charset="-128"/>
                  <a:ea typeface="HGP創英角ｺﾞｼｯｸUB" panose="020B0900000000000000" pitchFamily="50" charset="-128"/>
                </a:rPr>
                <a:t>集荷依頼がすんだら</a:t>
              </a:r>
              <a:r>
                <a:rPr lang="en-US" altLang="ja-JP" sz="1600" dirty="0">
                  <a:ln w="0"/>
                  <a:latin typeface="HGP創英角ｺﾞｼｯｸUB" panose="020B0900000000000000" pitchFamily="50" charset="-128"/>
                  <a:ea typeface="HGP創英角ｺﾞｼｯｸUB" panose="020B0900000000000000" pitchFamily="50" charset="-128"/>
                </a:rPr>
                <a:t>excel</a:t>
              </a:r>
              <a:r>
                <a:rPr lang="ja-JP" altLang="en-US" sz="1600" dirty="0">
                  <a:ln w="0"/>
                  <a:latin typeface="HGP創英角ｺﾞｼｯｸUB" panose="020B0900000000000000" pitchFamily="50" charset="-128"/>
                  <a:ea typeface="HGP創英角ｺﾞｼｯｸUB" panose="020B0900000000000000" pitchFamily="50" charset="-128"/>
                </a:rPr>
                <a:t>の集荷依頼にチェック</a:t>
              </a:r>
            </a:p>
          </p:txBody>
        </p:sp>
        <p:sp>
          <p:nvSpPr>
            <p:cNvPr id="13" name="タイトル 3">
              <a:extLst>
                <a:ext uri="{FF2B5EF4-FFF2-40B4-BE49-F238E27FC236}">
                  <a16:creationId xmlns:a16="http://schemas.microsoft.com/office/drawing/2014/main" id="{226E336A-59DD-E233-79B1-3524DF8B43DC}"/>
                </a:ext>
              </a:extLst>
            </p:cNvPr>
            <p:cNvSpPr txBox="1">
              <a:spLocks/>
            </p:cNvSpPr>
            <p:nvPr/>
          </p:nvSpPr>
          <p:spPr>
            <a:xfrm>
              <a:off x="824130" y="3219131"/>
              <a:ext cx="554499" cy="5355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②</a:t>
              </a:r>
              <a:endParaRPr lang="en-US" altLang="ja-JP"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pic>
          <p:nvPicPr>
            <p:cNvPr id="14" name="図 13">
              <a:extLst>
                <a:ext uri="{FF2B5EF4-FFF2-40B4-BE49-F238E27FC236}">
                  <a16:creationId xmlns:a16="http://schemas.microsoft.com/office/drawing/2014/main" id="{94139D01-1CC0-4687-2EB6-D1C38A27100D}"/>
                </a:ext>
              </a:extLst>
            </p:cNvPr>
            <p:cNvPicPr>
              <a:picLocks noChangeAspect="1"/>
            </p:cNvPicPr>
            <p:nvPr/>
          </p:nvPicPr>
          <p:blipFill>
            <a:blip r:embed="rId4"/>
            <a:stretch>
              <a:fillRect/>
            </a:stretch>
          </p:blipFill>
          <p:spPr>
            <a:xfrm>
              <a:off x="1101379" y="4321975"/>
              <a:ext cx="3580445" cy="1859807"/>
            </a:xfrm>
            <a:prstGeom prst="rect">
              <a:avLst/>
            </a:prstGeom>
          </p:spPr>
        </p:pic>
      </p:grpSp>
      <p:sp>
        <p:nvSpPr>
          <p:cNvPr id="15" name="タイトル 3">
            <a:extLst>
              <a:ext uri="{FF2B5EF4-FFF2-40B4-BE49-F238E27FC236}">
                <a16:creationId xmlns:a16="http://schemas.microsoft.com/office/drawing/2014/main" id="{AFB48A9E-651E-3939-AEAA-14D792B0A9C9}"/>
              </a:ext>
            </a:extLst>
          </p:cNvPr>
          <p:cNvSpPr txBox="1">
            <a:spLocks/>
          </p:cNvSpPr>
          <p:nvPr/>
        </p:nvSpPr>
        <p:spPr>
          <a:xfrm>
            <a:off x="5508496" y="2688820"/>
            <a:ext cx="6166357" cy="3139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n w="0"/>
                <a:latin typeface="HGP創英角ｺﾞｼｯｸUB" panose="020B0900000000000000" pitchFamily="50" charset="-128"/>
                <a:ea typeface="HGP創英角ｺﾞｼｯｸUB" panose="020B0900000000000000" pitchFamily="50" charset="-128"/>
              </a:rPr>
              <a:t>送り状番号と商品・名前をヤマトが来たときの仕分け用にメモ・記録する</a:t>
            </a:r>
          </a:p>
        </p:txBody>
      </p:sp>
      <p:sp>
        <p:nvSpPr>
          <p:cNvPr id="16" name="タイトル 3">
            <a:extLst>
              <a:ext uri="{FF2B5EF4-FFF2-40B4-BE49-F238E27FC236}">
                <a16:creationId xmlns:a16="http://schemas.microsoft.com/office/drawing/2014/main" id="{1ED8F7F2-13A4-12A9-D7E2-B6FCC0B770CF}"/>
              </a:ext>
            </a:extLst>
          </p:cNvPr>
          <p:cNvSpPr txBox="1">
            <a:spLocks/>
          </p:cNvSpPr>
          <p:nvPr/>
        </p:nvSpPr>
        <p:spPr>
          <a:xfrm>
            <a:off x="7794800" y="2956502"/>
            <a:ext cx="1791305" cy="313932"/>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600" dirty="0">
                <a:ln w="0"/>
                <a:solidFill>
                  <a:srgbClr val="FF0000"/>
                </a:solidFill>
                <a:latin typeface="HGP創英角ｺﾞｼｯｸUB" panose="020B0900000000000000" pitchFamily="50" charset="-128"/>
                <a:ea typeface="HGP創英角ｺﾞｼｯｸUB" panose="020B0900000000000000" pitchFamily="50" charset="-128"/>
              </a:rPr>
              <a:t>※</a:t>
            </a:r>
            <a:r>
              <a:rPr lang="ja-JP" altLang="en-US" sz="1600" dirty="0">
                <a:ln w="0"/>
                <a:solidFill>
                  <a:srgbClr val="FF0000"/>
                </a:solidFill>
                <a:latin typeface="HGP創英角ｺﾞｼｯｸUB" panose="020B0900000000000000" pitchFamily="50" charset="-128"/>
                <a:ea typeface="HGP創英角ｺﾞｼｯｸUB" panose="020B0900000000000000" pitchFamily="50" charset="-128"/>
              </a:rPr>
              <a:t>方法は要検討</a:t>
            </a:r>
          </a:p>
        </p:txBody>
      </p:sp>
      <p:sp>
        <p:nvSpPr>
          <p:cNvPr id="18" name="楕円 17">
            <a:extLst>
              <a:ext uri="{FF2B5EF4-FFF2-40B4-BE49-F238E27FC236}">
                <a16:creationId xmlns:a16="http://schemas.microsoft.com/office/drawing/2014/main" id="{05194609-C07E-813B-869D-C5C42453A552}"/>
              </a:ext>
            </a:extLst>
          </p:cNvPr>
          <p:cNvSpPr/>
          <p:nvPr/>
        </p:nvSpPr>
        <p:spPr>
          <a:xfrm>
            <a:off x="6846119" y="2033426"/>
            <a:ext cx="717550" cy="2603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8CAF78CD-C6DD-708D-86B3-65F4165ED0CA}"/>
              </a:ext>
            </a:extLst>
          </p:cNvPr>
          <p:cNvSpPr/>
          <p:nvPr/>
        </p:nvSpPr>
        <p:spPr>
          <a:xfrm>
            <a:off x="8846369" y="1226976"/>
            <a:ext cx="717550" cy="2603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a:extLst>
              <a:ext uri="{FF2B5EF4-FFF2-40B4-BE49-F238E27FC236}">
                <a16:creationId xmlns:a16="http://schemas.microsoft.com/office/drawing/2014/main" id="{E331F209-F3C3-4816-3B5A-504942D1C22F}"/>
              </a:ext>
            </a:extLst>
          </p:cNvPr>
          <p:cNvSpPr/>
          <p:nvPr/>
        </p:nvSpPr>
        <p:spPr>
          <a:xfrm>
            <a:off x="9454381" y="2022857"/>
            <a:ext cx="717550" cy="2603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93800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1C38B60-7A55-C1A6-AB56-A218FCACD4AB}"/>
              </a:ext>
            </a:extLst>
          </p:cNvPr>
          <p:cNvSpPr>
            <a:spLocks noGrp="1"/>
          </p:cNvSpPr>
          <p:nvPr>
            <p:ph type="title"/>
          </p:nvPr>
        </p:nvSpPr>
        <p:spPr>
          <a:xfrm>
            <a:off x="1427899" y="1147747"/>
            <a:ext cx="3145237" cy="1200329"/>
          </a:xfrm>
          <a:prstGeom prst="rect">
            <a:avLst/>
          </a:prstGeom>
          <a:noFill/>
        </p:spPr>
        <p:txBody>
          <a:bodyPr wrap="square" lIns="91440" tIns="45720" rIns="91440" bIns="45720">
            <a:spAutoFit/>
          </a:bodyPr>
          <a:lstStyle/>
          <a:p>
            <a:pPr algn="ctr"/>
            <a:r>
              <a:rPr lang="ja-JP" altLang="en-US" sz="4000" cap="none" spc="0" dirty="0">
                <a:ln w="0"/>
                <a:solidFill>
                  <a:schemeClr val="tx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商品の準備</a:t>
            </a:r>
            <a:br>
              <a:rPr lang="en-US" altLang="ja-JP" sz="4000" cap="none" spc="0" dirty="0">
                <a:ln w="0"/>
                <a:solidFill>
                  <a:schemeClr val="tx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br>
            <a:r>
              <a:rPr lang="ja-JP" altLang="en-US" sz="4000" cap="none" spc="0" dirty="0">
                <a:ln w="0"/>
                <a:solidFill>
                  <a:schemeClr val="tx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発送</a:t>
            </a:r>
          </a:p>
        </p:txBody>
      </p:sp>
      <p:grpSp>
        <p:nvGrpSpPr>
          <p:cNvPr id="2" name="グループ化 1">
            <a:extLst>
              <a:ext uri="{FF2B5EF4-FFF2-40B4-BE49-F238E27FC236}">
                <a16:creationId xmlns:a16="http://schemas.microsoft.com/office/drawing/2014/main" id="{8B318A1C-170D-4452-AB0E-D2804D8352B8}"/>
              </a:ext>
            </a:extLst>
          </p:cNvPr>
          <p:cNvGrpSpPr/>
          <p:nvPr/>
        </p:nvGrpSpPr>
        <p:grpSpPr>
          <a:xfrm>
            <a:off x="918515" y="3146404"/>
            <a:ext cx="4573756" cy="1279708"/>
            <a:chOff x="6096000" y="560337"/>
            <a:chExt cx="4573756" cy="1279708"/>
          </a:xfrm>
        </p:grpSpPr>
        <p:sp>
          <p:nvSpPr>
            <p:cNvPr id="21" name="タイトル 3">
              <a:extLst>
                <a:ext uri="{FF2B5EF4-FFF2-40B4-BE49-F238E27FC236}">
                  <a16:creationId xmlns:a16="http://schemas.microsoft.com/office/drawing/2014/main" id="{1C2C3E2C-F5B2-43D8-A543-0C8DC9F9C810}"/>
                </a:ext>
              </a:extLst>
            </p:cNvPr>
            <p:cNvSpPr txBox="1">
              <a:spLocks/>
            </p:cNvSpPr>
            <p:nvPr/>
          </p:nvSpPr>
          <p:spPr>
            <a:xfrm>
              <a:off x="6096000" y="560337"/>
              <a:ext cx="554499" cy="5355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⑤</a:t>
              </a:r>
              <a:endParaRPr lang="en-US" altLang="ja-JP" sz="32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sp>
          <p:nvSpPr>
            <p:cNvPr id="24" name="タイトル 3">
              <a:extLst>
                <a:ext uri="{FF2B5EF4-FFF2-40B4-BE49-F238E27FC236}">
                  <a16:creationId xmlns:a16="http://schemas.microsoft.com/office/drawing/2014/main" id="{12114E3B-E079-48E5-A47C-7F756D8BC665}"/>
                </a:ext>
              </a:extLst>
            </p:cNvPr>
            <p:cNvSpPr txBox="1">
              <a:spLocks/>
            </p:cNvSpPr>
            <p:nvPr/>
          </p:nvSpPr>
          <p:spPr>
            <a:xfrm>
              <a:off x="6316978" y="1082915"/>
              <a:ext cx="4352778" cy="757130"/>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u="sng" dirty="0">
                  <a:ln w="0"/>
                  <a:latin typeface="HGP創英角ｺﾞｼｯｸUB" panose="020B0900000000000000" pitchFamily="50" charset="-128"/>
                  <a:ea typeface="HGP創英角ｺﾞｼｯｸUB" panose="020B0900000000000000" pitchFamily="50" charset="-128"/>
                </a:rPr>
                <a:t>ヤマトの人が来て商品を発送したら</a:t>
              </a:r>
              <a:r>
                <a:rPr lang="ja-JP" altLang="en-US" sz="1600" dirty="0">
                  <a:ln w="0"/>
                  <a:latin typeface="HGP創英角ｺﾞｼｯｸUB" panose="020B0900000000000000" pitchFamily="50" charset="-128"/>
                  <a:ea typeface="HGP創英角ｺﾞｼｯｸUB" panose="020B0900000000000000" pitchFamily="50" charset="-128"/>
                </a:rPr>
                <a:t>、メルカリで発送通知ボタン・発送完了メールを送り、</a:t>
              </a:r>
              <a:r>
                <a:rPr lang="en-US" altLang="ja-JP" sz="1600" dirty="0">
                  <a:ln w="0"/>
                  <a:latin typeface="HGP創英角ｺﾞｼｯｸUB" panose="020B0900000000000000" pitchFamily="50" charset="-128"/>
                  <a:ea typeface="HGP創英角ｺﾞｼｯｸUB" panose="020B0900000000000000" pitchFamily="50" charset="-128"/>
                </a:rPr>
                <a:t>excel</a:t>
              </a:r>
              <a:r>
                <a:rPr lang="ja-JP" altLang="en-US" sz="1600" dirty="0">
                  <a:ln w="0"/>
                  <a:latin typeface="HGP創英角ｺﾞｼｯｸUB" panose="020B0900000000000000" pitchFamily="50" charset="-128"/>
                  <a:ea typeface="HGP創英角ｺﾞｼｯｸUB" panose="020B0900000000000000" pitchFamily="50" charset="-128"/>
                </a:rPr>
                <a:t>の発送通知・メッセージにチェック</a:t>
              </a:r>
            </a:p>
          </p:txBody>
        </p:sp>
      </p:grpSp>
      <p:pic>
        <p:nvPicPr>
          <p:cNvPr id="10" name="図 9">
            <a:extLst>
              <a:ext uri="{FF2B5EF4-FFF2-40B4-BE49-F238E27FC236}">
                <a16:creationId xmlns:a16="http://schemas.microsoft.com/office/drawing/2014/main" id="{FB0347CE-AC70-1195-6CC6-ACC5E029B3D1}"/>
              </a:ext>
            </a:extLst>
          </p:cNvPr>
          <p:cNvPicPr>
            <a:picLocks noChangeAspect="1"/>
          </p:cNvPicPr>
          <p:nvPr/>
        </p:nvPicPr>
        <p:blipFill>
          <a:blip r:embed="rId2"/>
          <a:stretch>
            <a:fillRect/>
          </a:stretch>
        </p:blipFill>
        <p:spPr>
          <a:xfrm>
            <a:off x="6095999" y="3786258"/>
            <a:ext cx="5022740" cy="2618236"/>
          </a:xfrm>
          <a:prstGeom prst="rect">
            <a:avLst/>
          </a:prstGeom>
          <a:ln w="12700">
            <a:solidFill>
              <a:schemeClr val="tx1"/>
            </a:solidFill>
          </a:ln>
        </p:spPr>
      </p:pic>
      <p:pic>
        <p:nvPicPr>
          <p:cNvPr id="13" name="図 12">
            <a:extLst>
              <a:ext uri="{FF2B5EF4-FFF2-40B4-BE49-F238E27FC236}">
                <a16:creationId xmlns:a16="http://schemas.microsoft.com/office/drawing/2014/main" id="{A8662D6A-ECE5-34A8-CA0E-592A68FD73FA}"/>
              </a:ext>
            </a:extLst>
          </p:cNvPr>
          <p:cNvPicPr>
            <a:picLocks noChangeAspect="1"/>
          </p:cNvPicPr>
          <p:nvPr/>
        </p:nvPicPr>
        <p:blipFill>
          <a:blip r:embed="rId3"/>
          <a:stretch>
            <a:fillRect/>
          </a:stretch>
        </p:blipFill>
        <p:spPr>
          <a:xfrm>
            <a:off x="6096000" y="691138"/>
            <a:ext cx="5022741" cy="2794608"/>
          </a:xfrm>
          <a:prstGeom prst="rect">
            <a:avLst/>
          </a:prstGeom>
          <a:ln w="12700">
            <a:solidFill>
              <a:schemeClr val="tx1"/>
            </a:solidFill>
          </a:ln>
        </p:spPr>
      </p:pic>
    </p:spTree>
    <p:extLst>
      <p:ext uri="{BB962C8B-B14F-4D97-AF65-F5344CB8AC3E}">
        <p14:creationId xmlns:p14="http://schemas.microsoft.com/office/powerpoint/2010/main" val="4263477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3">
            <a:extLst>
              <a:ext uri="{FF2B5EF4-FFF2-40B4-BE49-F238E27FC236}">
                <a16:creationId xmlns:a16="http://schemas.microsoft.com/office/drawing/2014/main" id="{2F3ACF3D-25FB-89EB-A121-A03458D80405}"/>
              </a:ext>
            </a:extLst>
          </p:cNvPr>
          <p:cNvSpPr txBox="1">
            <a:spLocks/>
          </p:cNvSpPr>
          <p:nvPr/>
        </p:nvSpPr>
        <p:spPr>
          <a:xfrm>
            <a:off x="824131" y="2068827"/>
            <a:ext cx="4352778" cy="5355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n w="0"/>
                <a:latin typeface="HGP創英角ｺﾞｼｯｸUB" panose="020B0900000000000000" pitchFamily="50" charset="-128"/>
                <a:ea typeface="HGP創英角ｺﾞｼｯｸUB" panose="020B0900000000000000" pitchFamily="50" charset="-128"/>
              </a:rPr>
              <a:t>商品が届いたら相手が受け取り評価をしてくれる場合があるので対応する。</a:t>
            </a:r>
          </a:p>
        </p:txBody>
      </p:sp>
      <p:pic>
        <p:nvPicPr>
          <p:cNvPr id="3" name="図 2">
            <a:extLst>
              <a:ext uri="{FF2B5EF4-FFF2-40B4-BE49-F238E27FC236}">
                <a16:creationId xmlns:a16="http://schemas.microsoft.com/office/drawing/2014/main" id="{27B0DF5E-F9FA-FD98-1327-7B11BCA867A4}"/>
              </a:ext>
            </a:extLst>
          </p:cNvPr>
          <p:cNvPicPr>
            <a:picLocks noChangeAspect="1"/>
          </p:cNvPicPr>
          <p:nvPr/>
        </p:nvPicPr>
        <p:blipFill>
          <a:blip r:embed="rId2"/>
          <a:stretch>
            <a:fillRect/>
          </a:stretch>
        </p:blipFill>
        <p:spPr>
          <a:xfrm>
            <a:off x="6257487" y="2068827"/>
            <a:ext cx="4999893" cy="1436920"/>
          </a:xfrm>
          <a:prstGeom prst="rect">
            <a:avLst/>
          </a:prstGeom>
          <a:ln w="19050">
            <a:solidFill>
              <a:schemeClr val="tx1"/>
            </a:solidFill>
          </a:ln>
        </p:spPr>
      </p:pic>
      <p:pic>
        <p:nvPicPr>
          <p:cNvPr id="8" name="図 7">
            <a:extLst>
              <a:ext uri="{FF2B5EF4-FFF2-40B4-BE49-F238E27FC236}">
                <a16:creationId xmlns:a16="http://schemas.microsoft.com/office/drawing/2014/main" id="{0CB8DA87-7C31-27A7-4186-DD74C2985A3F}"/>
              </a:ext>
            </a:extLst>
          </p:cNvPr>
          <p:cNvPicPr>
            <a:picLocks noChangeAspect="1"/>
          </p:cNvPicPr>
          <p:nvPr/>
        </p:nvPicPr>
        <p:blipFill>
          <a:blip r:embed="rId3"/>
          <a:stretch>
            <a:fillRect/>
          </a:stretch>
        </p:blipFill>
        <p:spPr>
          <a:xfrm>
            <a:off x="824131" y="4639069"/>
            <a:ext cx="4999893" cy="1312084"/>
          </a:xfrm>
          <a:prstGeom prst="rect">
            <a:avLst/>
          </a:prstGeom>
          <a:ln w="19050">
            <a:solidFill>
              <a:schemeClr val="tx1"/>
            </a:solidFill>
          </a:ln>
        </p:spPr>
      </p:pic>
      <p:pic>
        <p:nvPicPr>
          <p:cNvPr id="12" name="図 11">
            <a:extLst>
              <a:ext uri="{FF2B5EF4-FFF2-40B4-BE49-F238E27FC236}">
                <a16:creationId xmlns:a16="http://schemas.microsoft.com/office/drawing/2014/main" id="{C3E659D0-54F0-E683-D7B2-B6EADA7F0A41}"/>
              </a:ext>
            </a:extLst>
          </p:cNvPr>
          <p:cNvPicPr>
            <a:picLocks noChangeAspect="1"/>
          </p:cNvPicPr>
          <p:nvPr/>
        </p:nvPicPr>
        <p:blipFill>
          <a:blip r:embed="rId4"/>
          <a:stretch>
            <a:fillRect/>
          </a:stretch>
        </p:blipFill>
        <p:spPr>
          <a:xfrm>
            <a:off x="6257487" y="4992707"/>
            <a:ext cx="4999893" cy="958446"/>
          </a:xfrm>
          <a:prstGeom prst="rect">
            <a:avLst/>
          </a:prstGeom>
          <a:ln w="19050">
            <a:solidFill>
              <a:schemeClr val="tx1"/>
            </a:solidFill>
          </a:ln>
        </p:spPr>
      </p:pic>
      <p:sp>
        <p:nvSpPr>
          <p:cNvPr id="13" name="タイトル 3">
            <a:extLst>
              <a:ext uri="{FF2B5EF4-FFF2-40B4-BE49-F238E27FC236}">
                <a16:creationId xmlns:a16="http://schemas.microsoft.com/office/drawing/2014/main" id="{025345BC-DE52-2DFD-9418-178987AAA361}"/>
              </a:ext>
            </a:extLst>
          </p:cNvPr>
          <p:cNvSpPr txBox="1">
            <a:spLocks/>
          </p:cNvSpPr>
          <p:nvPr/>
        </p:nvSpPr>
        <p:spPr>
          <a:xfrm>
            <a:off x="1315474" y="3568919"/>
            <a:ext cx="4017206" cy="867930"/>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パターン１</a:t>
            </a:r>
            <a:endParaRPr lang="en-US" altLang="ja-JP" sz="24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受け取り評価、お礼のコメントのみの場合</a:t>
            </a:r>
            <a:endPar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こちらもお礼のコメントをする</a:t>
            </a:r>
            <a:endPar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sp>
        <p:nvSpPr>
          <p:cNvPr id="14" name="タイトル 3">
            <a:extLst>
              <a:ext uri="{FF2B5EF4-FFF2-40B4-BE49-F238E27FC236}">
                <a16:creationId xmlns:a16="http://schemas.microsoft.com/office/drawing/2014/main" id="{ECFC026B-AE8C-2569-4B68-E05C379D59FA}"/>
              </a:ext>
            </a:extLst>
          </p:cNvPr>
          <p:cNvSpPr txBox="1">
            <a:spLocks/>
          </p:cNvSpPr>
          <p:nvPr/>
        </p:nvSpPr>
        <p:spPr>
          <a:xfrm>
            <a:off x="6032403" y="560414"/>
            <a:ext cx="4999893" cy="1089529"/>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パターン２</a:t>
            </a:r>
            <a:endParaRPr lang="en-US" altLang="ja-JP" sz="24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受け取り評価、お礼のコメント</a:t>
            </a:r>
            <a:r>
              <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a:t>
            </a: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美味しかった・喜んでいる等の場合</a:t>
            </a:r>
            <a:endPar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こちらもお礼</a:t>
            </a:r>
            <a:r>
              <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a:t>
            </a: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喜んでいただけて～コメントをする</a:t>
            </a:r>
            <a:endPar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sp>
        <p:nvSpPr>
          <p:cNvPr id="15" name="タイトル 3">
            <a:extLst>
              <a:ext uri="{FF2B5EF4-FFF2-40B4-BE49-F238E27FC236}">
                <a16:creationId xmlns:a16="http://schemas.microsoft.com/office/drawing/2014/main" id="{C1409224-79EE-DD95-C212-3C6C002F5C4A}"/>
              </a:ext>
            </a:extLst>
          </p:cNvPr>
          <p:cNvSpPr txBox="1">
            <a:spLocks/>
          </p:cNvSpPr>
          <p:nvPr/>
        </p:nvSpPr>
        <p:spPr>
          <a:xfrm>
            <a:off x="7015090" y="4092367"/>
            <a:ext cx="4017206" cy="867930"/>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パターン３</a:t>
            </a:r>
            <a:endParaRPr lang="en-US" altLang="ja-JP" sz="24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受け取り評価のみの場合</a:t>
            </a:r>
            <a:endPar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何もしない</a:t>
            </a:r>
            <a:endPar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sp>
        <p:nvSpPr>
          <p:cNvPr id="2" name="タイトル 3">
            <a:extLst>
              <a:ext uri="{FF2B5EF4-FFF2-40B4-BE49-F238E27FC236}">
                <a16:creationId xmlns:a16="http://schemas.microsoft.com/office/drawing/2014/main" id="{5BF79D86-8E62-F99B-D5A0-7EC57ACA69CA}"/>
              </a:ext>
            </a:extLst>
          </p:cNvPr>
          <p:cNvSpPr txBox="1">
            <a:spLocks/>
          </p:cNvSpPr>
          <p:nvPr/>
        </p:nvSpPr>
        <p:spPr>
          <a:xfrm>
            <a:off x="1159703" y="560414"/>
            <a:ext cx="3681634" cy="6463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40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商品受け取り後</a:t>
            </a:r>
          </a:p>
        </p:txBody>
      </p:sp>
    </p:spTree>
    <p:extLst>
      <p:ext uri="{BB962C8B-B14F-4D97-AF65-F5344CB8AC3E}">
        <p14:creationId xmlns:p14="http://schemas.microsoft.com/office/powerpoint/2010/main" val="1799910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3">
            <a:extLst>
              <a:ext uri="{FF2B5EF4-FFF2-40B4-BE49-F238E27FC236}">
                <a16:creationId xmlns:a16="http://schemas.microsoft.com/office/drawing/2014/main" id="{ECFC026B-AE8C-2569-4B68-E05C379D59FA}"/>
              </a:ext>
            </a:extLst>
          </p:cNvPr>
          <p:cNvSpPr txBox="1">
            <a:spLocks/>
          </p:cNvSpPr>
          <p:nvPr/>
        </p:nvSpPr>
        <p:spPr>
          <a:xfrm>
            <a:off x="4772030" y="816344"/>
            <a:ext cx="4999893" cy="1311128"/>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パターン２</a:t>
            </a:r>
            <a:endParaRPr lang="en-US" altLang="ja-JP" sz="24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質問ではない、私的な内容があるメッセージ</a:t>
            </a:r>
            <a:endPar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endPar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メッセージが長引かないように</a:t>
            </a:r>
            <a:endPar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返信不要に見える最低限の返信で済ませる。</a:t>
            </a:r>
            <a:endPar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sp>
        <p:nvSpPr>
          <p:cNvPr id="15" name="タイトル 3">
            <a:extLst>
              <a:ext uri="{FF2B5EF4-FFF2-40B4-BE49-F238E27FC236}">
                <a16:creationId xmlns:a16="http://schemas.microsoft.com/office/drawing/2014/main" id="{C1409224-79EE-DD95-C212-3C6C002F5C4A}"/>
              </a:ext>
            </a:extLst>
          </p:cNvPr>
          <p:cNvSpPr txBox="1">
            <a:spLocks/>
          </p:cNvSpPr>
          <p:nvPr/>
        </p:nvSpPr>
        <p:spPr>
          <a:xfrm>
            <a:off x="8004318" y="4120288"/>
            <a:ext cx="4017206" cy="1089529"/>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パターン３</a:t>
            </a:r>
          </a:p>
          <a:p>
            <a:pPr algn="ct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商品についての質問</a:t>
            </a:r>
            <a:endPar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個数値段などは営業に相談し注文のキャンセルが必要であれば購入者にキャンセルを促す</a:t>
            </a:r>
            <a:endParaRPr lang="en-US" altLang="ja-JP" sz="16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sp>
        <p:nvSpPr>
          <p:cNvPr id="2" name="正方形/長方形 1">
            <a:extLst>
              <a:ext uri="{FF2B5EF4-FFF2-40B4-BE49-F238E27FC236}">
                <a16:creationId xmlns:a16="http://schemas.microsoft.com/office/drawing/2014/main" id="{86C4D93D-9F75-CA0B-0C9F-5CCA7072FB44}"/>
              </a:ext>
            </a:extLst>
          </p:cNvPr>
          <p:cNvSpPr/>
          <p:nvPr/>
        </p:nvSpPr>
        <p:spPr>
          <a:xfrm>
            <a:off x="941363" y="1320597"/>
            <a:ext cx="3288080" cy="646331"/>
          </a:xfrm>
          <a:prstGeom prst="rect">
            <a:avLst/>
          </a:prstGeom>
          <a:noFill/>
        </p:spPr>
        <p:txBody>
          <a:bodyPr wrap="none" lIns="91440" tIns="45720" rIns="91440" bIns="45720">
            <a:spAutoFit/>
          </a:bodyPr>
          <a:lstStyle/>
          <a:p>
            <a:r>
              <a:rPr lang="ja-JP" altLang="en-US" sz="3600" cap="none" spc="0" dirty="0">
                <a:ln w="0"/>
                <a:solidFill>
                  <a:schemeClr val="tx1"/>
                </a:solidFill>
                <a:latin typeface="HGP創英角ｺﾞｼｯｸUB" panose="020B0900000000000000" pitchFamily="50" charset="-128"/>
                <a:ea typeface="HGP創英角ｺﾞｼｯｸUB" panose="020B0900000000000000" pitchFamily="50" charset="-128"/>
              </a:rPr>
              <a:t>・取引メッセージ</a:t>
            </a:r>
          </a:p>
        </p:txBody>
      </p:sp>
      <p:pic>
        <p:nvPicPr>
          <p:cNvPr id="6" name="図 5">
            <a:extLst>
              <a:ext uri="{FF2B5EF4-FFF2-40B4-BE49-F238E27FC236}">
                <a16:creationId xmlns:a16="http://schemas.microsoft.com/office/drawing/2014/main" id="{5C7EACA8-D8FB-6027-2585-9558DD31B713}"/>
              </a:ext>
            </a:extLst>
          </p:cNvPr>
          <p:cNvPicPr>
            <a:picLocks noChangeAspect="1"/>
          </p:cNvPicPr>
          <p:nvPr/>
        </p:nvPicPr>
        <p:blipFill>
          <a:blip r:embed="rId2"/>
          <a:stretch>
            <a:fillRect/>
          </a:stretch>
        </p:blipFill>
        <p:spPr>
          <a:xfrm>
            <a:off x="796582" y="3903987"/>
            <a:ext cx="3577641" cy="1543822"/>
          </a:xfrm>
          <a:prstGeom prst="rect">
            <a:avLst/>
          </a:prstGeom>
          <a:ln w="15875">
            <a:solidFill>
              <a:schemeClr val="tx1"/>
            </a:solidFill>
          </a:ln>
        </p:spPr>
      </p:pic>
      <p:sp>
        <p:nvSpPr>
          <p:cNvPr id="11" name="タイトル 3">
            <a:extLst>
              <a:ext uri="{FF2B5EF4-FFF2-40B4-BE49-F238E27FC236}">
                <a16:creationId xmlns:a16="http://schemas.microsoft.com/office/drawing/2014/main" id="{0B72FC9D-6558-DFF5-F784-95DD8E689CE3}"/>
              </a:ext>
            </a:extLst>
          </p:cNvPr>
          <p:cNvSpPr txBox="1">
            <a:spLocks/>
          </p:cNvSpPr>
          <p:nvPr/>
        </p:nvSpPr>
        <p:spPr>
          <a:xfrm>
            <a:off x="1187094" y="2219032"/>
            <a:ext cx="2796618" cy="1421928"/>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パターン１</a:t>
            </a:r>
            <a:endParaRPr lang="en-US" altLang="ja-JP" sz="24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8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楽しみに待ってます！</a:t>
            </a:r>
            <a:endParaRPr lang="en-US" altLang="ja-JP" sz="18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8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よろしくお願いします等</a:t>
            </a:r>
            <a:endParaRPr lang="en-US" altLang="ja-JP" sz="18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endParaRPr lang="en-US" altLang="ja-JP" sz="18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ctr"/>
            <a:r>
              <a:rPr lang="ja-JP" altLang="en-US" sz="18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基本返信しない</a:t>
            </a:r>
            <a:endParaRPr lang="en-US" altLang="ja-JP" sz="18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sp>
        <p:nvSpPr>
          <p:cNvPr id="16" name="タイトル 3">
            <a:extLst>
              <a:ext uri="{FF2B5EF4-FFF2-40B4-BE49-F238E27FC236}">
                <a16:creationId xmlns:a16="http://schemas.microsoft.com/office/drawing/2014/main" id="{8930AFDE-BA8E-5AA8-A00D-6DC1356E06A3}"/>
              </a:ext>
            </a:extLst>
          </p:cNvPr>
          <p:cNvSpPr txBox="1">
            <a:spLocks/>
          </p:cNvSpPr>
          <p:nvPr/>
        </p:nvSpPr>
        <p:spPr>
          <a:xfrm>
            <a:off x="437928" y="484003"/>
            <a:ext cx="5427640" cy="646331"/>
          </a:xfrm>
          <a:prstGeom prst="rect">
            <a:avLst/>
          </a:prstGeom>
          <a:noFill/>
        </p:spPr>
        <p:txBody>
          <a:bodyPr vert="horz" wrap="squar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4000" dirty="0">
                <a:ln w="0"/>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その他イレギュラーな時</a:t>
            </a:r>
          </a:p>
        </p:txBody>
      </p:sp>
      <p:grpSp>
        <p:nvGrpSpPr>
          <p:cNvPr id="23" name="グループ化 22">
            <a:extLst>
              <a:ext uri="{FF2B5EF4-FFF2-40B4-BE49-F238E27FC236}">
                <a16:creationId xmlns:a16="http://schemas.microsoft.com/office/drawing/2014/main" id="{28BD5E2E-EC3E-99C6-F6FA-0473A2342210}"/>
              </a:ext>
            </a:extLst>
          </p:cNvPr>
          <p:cNvGrpSpPr/>
          <p:nvPr/>
        </p:nvGrpSpPr>
        <p:grpSpPr>
          <a:xfrm>
            <a:off x="6096000" y="2195047"/>
            <a:ext cx="2958289" cy="1857666"/>
            <a:chOff x="6007541" y="1628744"/>
            <a:chExt cx="2958289" cy="1857666"/>
          </a:xfrm>
        </p:grpSpPr>
        <p:pic>
          <p:nvPicPr>
            <p:cNvPr id="8" name="図 7">
              <a:extLst>
                <a:ext uri="{FF2B5EF4-FFF2-40B4-BE49-F238E27FC236}">
                  <a16:creationId xmlns:a16="http://schemas.microsoft.com/office/drawing/2014/main" id="{7BEE8BE4-7D2B-6174-E647-4E0744CEDF92}"/>
                </a:ext>
              </a:extLst>
            </p:cNvPr>
            <p:cNvPicPr>
              <a:picLocks noChangeAspect="1"/>
            </p:cNvPicPr>
            <p:nvPr/>
          </p:nvPicPr>
          <p:blipFill>
            <a:blip r:embed="rId3"/>
            <a:stretch>
              <a:fillRect/>
            </a:stretch>
          </p:blipFill>
          <p:spPr>
            <a:xfrm>
              <a:off x="6007541" y="1628744"/>
              <a:ext cx="2958289" cy="1857666"/>
            </a:xfrm>
            <a:prstGeom prst="rect">
              <a:avLst/>
            </a:prstGeom>
            <a:ln w="15875">
              <a:solidFill>
                <a:schemeClr val="tx1"/>
              </a:solidFill>
            </a:ln>
          </p:spPr>
        </p:pic>
        <p:cxnSp>
          <p:nvCxnSpPr>
            <p:cNvPr id="10" name="直線コネクタ 9">
              <a:extLst>
                <a:ext uri="{FF2B5EF4-FFF2-40B4-BE49-F238E27FC236}">
                  <a16:creationId xmlns:a16="http://schemas.microsoft.com/office/drawing/2014/main" id="{0CDFB5C1-CD86-D696-3321-4BC28D4933FB}"/>
                </a:ext>
              </a:extLst>
            </p:cNvPr>
            <p:cNvCxnSpPr>
              <a:cxnSpLocks/>
            </p:cNvCxnSpPr>
            <p:nvPr/>
          </p:nvCxnSpPr>
          <p:spPr>
            <a:xfrm>
              <a:off x="6129338" y="3162300"/>
              <a:ext cx="1233487"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46A77548-1C3B-3FB6-D765-8F3FCC1AC10A}"/>
                </a:ext>
              </a:extLst>
            </p:cNvPr>
            <p:cNvCxnSpPr>
              <a:cxnSpLocks/>
            </p:cNvCxnSpPr>
            <p:nvPr/>
          </p:nvCxnSpPr>
          <p:spPr>
            <a:xfrm>
              <a:off x="6125343" y="3269456"/>
              <a:ext cx="74932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a:extLst>
              <a:ext uri="{FF2B5EF4-FFF2-40B4-BE49-F238E27FC236}">
                <a16:creationId xmlns:a16="http://schemas.microsoft.com/office/drawing/2014/main" id="{55A5CFEB-2D85-13E7-B524-DE10D651BEC3}"/>
              </a:ext>
            </a:extLst>
          </p:cNvPr>
          <p:cNvGrpSpPr/>
          <p:nvPr/>
        </p:nvGrpSpPr>
        <p:grpSpPr>
          <a:xfrm>
            <a:off x="9298113" y="325006"/>
            <a:ext cx="2586098" cy="2637511"/>
            <a:chOff x="9108843" y="1627204"/>
            <a:chExt cx="2586098" cy="2637511"/>
          </a:xfrm>
        </p:grpSpPr>
        <p:pic>
          <p:nvPicPr>
            <p:cNvPr id="22" name="図 21">
              <a:extLst>
                <a:ext uri="{FF2B5EF4-FFF2-40B4-BE49-F238E27FC236}">
                  <a16:creationId xmlns:a16="http://schemas.microsoft.com/office/drawing/2014/main" id="{43735940-0B81-E85A-3529-1C400281EAAD}"/>
                </a:ext>
              </a:extLst>
            </p:cNvPr>
            <p:cNvPicPr>
              <a:picLocks noChangeAspect="1"/>
            </p:cNvPicPr>
            <p:nvPr/>
          </p:nvPicPr>
          <p:blipFill>
            <a:blip r:embed="rId4"/>
            <a:stretch>
              <a:fillRect/>
            </a:stretch>
          </p:blipFill>
          <p:spPr>
            <a:xfrm>
              <a:off x="9108843" y="1627204"/>
              <a:ext cx="2586098" cy="2637511"/>
            </a:xfrm>
            <a:prstGeom prst="rect">
              <a:avLst/>
            </a:prstGeom>
            <a:ln w="15875">
              <a:solidFill>
                <a:schemeClr val="tx1"/>
              </a:solidFill>
            </a:ln>
          </p:spPr>
        </p:pic>
        <p:cxnSp>
          <p:nvCxnSpPr>
            <p:cNvPr id="18" name="直線コネクタ 17">
              <a:extLst>
                <a:ext uri="{FF2B5EF4-FFF2-40B4-BE49-F238E27FC236}">
                  <a16:creationId xmlns:a16="http://schemas.microsoft.com/office/drawing/2014/main" id="{7994DBED-9C2B-6E65-1F81-D45722AE5DDD}"/>
                </a:ext>
              </a:extLst>
            </p:cNvPr>
            <p:cNvCxnSpPr>
              <a:cxnSpLocks/>
            </p:cNvCxnSpPr>
            <p:nvPr/>
          </p:nvCxnSpPr>
          <p:spPr>
            <a:xfrm>
              <a:off x="9206505" y="3061335"/>
              <a:ext cx="937620"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1" name="図 20">
            <a:extLst>
              <a:ext uri="{FF2B5EF4-FFF2-40B4-BE49-F238E27FC236}">
                <a16:creationId xmlns:a16="http://schemas.microsoft.com/office/drawing/2014/main" id="{37EA2667-0039-8EEC-198E-6BC23BC4EF83}"/>
              </a:ext>
            </a:extLst>
          </p:cNvPr>
          <p:cNvPicPr>
            <a:picLocks noChangeAspect="1"/>
          </p:cNvPicPr>
          <p:nvPr/>
        </p:nvPicPr>
        <p:blipFill>
          <a:blip r:embed="rId5"/>
          <a:stretch>
            <a:fillRect/>
          </a:stretch>
        </p:blipFill>
        <p:spPr>
          <a:xfrm>
            <a:off x="6096000" y="5369316"/>
            <a:ext cx="4172168" cy="1043042"/>
          </a:xfrm>
          <a:prstGeom prst="rect">
            <a:avLst/>
          </a:prstGeom>
          <a:ln w="15875">
            <a:solidFill>
              <a:schemeClr val="tx1"/>
            </a:solidFill>
          </a:ln>
        </p:spPr>
      </p:pic>
    </p:spTree>
    <p:extLst>
      <p:ext uri="{BB962C8B-B14F-4D97-AF65-F5344CB8AC3E}">
        <p14:creationId xmlns:p14="http://schemas.microsoft.com/office/powerpoint/2010/main" val="9311771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541</Words>
  <Application>Microsoft Office PowerPoint</Application>
  <PresentationFormat>ワイド画面</PresentationFormat>
  <Paragraphs>76</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HGP創英角ｺﾞｼｯｸUB</vt:lpstr>
      <vt:lpstr>游ゴシック</vt:lpstr>
      <vt:lpstr>游ゴシック Light</vt:lpstr>
      <vt:lpstr>Arial</vt:lpstr>
      <vt:lpstr>Office テーマ</vt:lpstr>
      <vt:lpstr>メルカリ手順書</vt:lpstr>
      <vt:lpstr>PowerPoint プレゼンテーション</vt:lpstr>
      <vt:lpstr>注文受付</vt:lpstr>
      <vt:lpstr>商品の準備 発送</vt:lpstr>
      <vt:lpstr>商品の準備 発送</vt:lpstr>
      <vt:lpstr>商品の準備 発送</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kobayashi</dc:creator>
  <cp:lastModifiedBy>kobayashi</cp:lastModifiedBy>
  <cp:revision>9</cp:revision>
  <dcterms:created xsi:type="dcterms:W3CDTF">2023-02-21T00:43:12Z</dcterms:created>
  <dcterms:modified xsi:type="dcterms:W3CDTF">2023-02-22T05:39:07Z</dcterms:modified>
</cp:coreProperties>
</file>